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61" r:id="rId3"/>
    <p:sldId id="257" r:id="rId4"/>
    <p:sldId id="281" r:id="rId5"/>
    <p:sldId id="279" r:id="rId6"/>
    <p:sldId id="280" r:id="rId7"/>
    <p:sldId id="259" r:id="rId8"/>
    <p:sldId id="258" r:id="rId9"/>
    <p:sldId id="262" r:id="rId10"/>
    <p:sldId id="266" r:id="rId11"/>
    <p:sldId id="267" r:id="rId12"/>
    <p:sldId id="270" r:id="rId13"/>
    <p:sldId id="284" r:id="rId14"/>
    <p:sldId id="268" r:id="rId15"/>
    <p:sldId id="282" r:id="rId16"/>
    <p:sldId id="283" r:id="rId17"/>
    <p:sldId id="285" r:id="rId18"/>
    <p:sldId id="263" r:id="rId19"/>
    <p:sldId id="286" r:id="rId20"/>
    <p:sldId id="272" r:id="rId21"/>
    <p:sldId id="273" r:id="rId22"/>
    <p:sldId id="287" r:id="rId23"/>
    <p:sldId id="275" r:id="rId24"/>
    <p:sldId id="271" r:id="rId25"/>
    <p:sldId id="264" r:id="rId26"/>
    <p:sldId id="274" r:id="rId27"/>
    <p:sldId id="277" r:id="rId28"/>
    <p:sldId id="27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0" d="100"/>
          <a:sy n="60" d="100"/>
        </p:scale>
        <p:origin x="1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A1670-D3F3-4C44-A8EC-B09881318EF3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C657DB-3926-42B0-A452-8C7C941552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987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Problem – 40 </a:t>
            </a:r>
            <a:r>
              <a:rPr lang="en-GB" dirty="0" err="1"/>
              <a:t>deg</a:t>
            </a:r>
            <a:r>
              <a:rPr lang="en-GB" dirty="0"/>
              <a:t> in 2022; UK’s warmest ever year</a:t>
            </a:r>
          </a:p>
          <a:p>
            <a:r>
              <a:rPr lang="en-GB" dirty="0"/>
              <a:t>Glasgow NDC’s for Net Zero     1.8deg;  Pledges by 2030   only 2.4deg</a:t>
            </a:r>
          </a:p>
          <a:p>
            <a:r>
              <a:rPr lang="en-GB" dirty="0"/>
              <a:t>And COP27 did not ‘ratchet up’ the NDC’s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0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deal ….loans too expensive; bureaucratic delays; insufficient skills</a:t>
            </a:r>
          </a:p>
          <a:p>
            <a:r>
              <a:rPr lang="en-GB" dirty="0" err="1"/>
              <a:t>Insufficent</a:t>
            </a:r>
            <a:r>
              <a:rPr lang="en-GB" dirty="0"/>
              <a:t> skilled retrofitters </a:t>
            </a:r>
          </a:p>
          <a:p>
            <a:r>
              <a:rPr lang="en-GB" dirty="0"/>
              <a:t>Off gas grid buildings should be going to heat pumps NOW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61336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Note because of imports UK is actually much more of a user of manufacturing than represented here…</a:t>
            </a:r>
          </a:p>
          <a:p>
            <a:r>
              <a:rPr lang="en-GB" dirty="0"/>
              <a:t>Producer Responsibility for packaging </a:t>
            </a:r>
            <a:r>
              <a:rPr lang="en-GB" dirty="0" err="1"/>
              <a:t>Uk</a:t>
            </a:r>
            <a:r>
              <a:rPr lang="en-GB" dirty="0"/>
              <a:t> 2024; drinks container deposit scheme 2025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7277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Agriculture ……..plans such as they are depend (1/3) on  technology innovation</a:t>
            </a:r>
          </a:p>
          <a:p>
            <a:r>
              <a:rPr lang="en-GB" dirty="0"/>
              <a:t>           no progress on demand changes (which could reduce methane and release land for sequestration)</a:t>
            </a:r>
          </a:p>
          <a:p>
            <a:r>
              <a:rPr lang="en-GB" dirty="0"/>
              <a:t>            recent trade deals haven’t required environmental constraints on imports</a:t>
            </a:r>
          </a:p>
          <a:p>
            <a:r>
              <a:rPr lang="en-GB" dirty="0"/>
              <a:t>EfW emissions growing – moratorium needed</a:t>
            </a:r>
          </a:p>
          <a:p>
            <a:endParaRPr lang="en-GB" dirty="0"/>
          </a:p>
          <a:p>
            <a:r>
              <a:rPr lang="en-GB" dirty="0"/>
              <a:t>Cumbrian </a:t>
            </a:r>
          </a:p>
          <a:p>
            <a:r>
              <a:rPr lang="en-GB" dirty="0"/>
              <a:t>North Sea        CCC objected because of direct effect on GG emissions – arguing that effect on UK prices would be marginal.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16060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Based on Govt Carbon Delivery Plan (which only appeared in response to High Court Challenge)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4012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These are ‘in country’ emissions – UK much worse when manufacturing imports taken into account</a:t>
            </a:r>
          </a:p>
          <a:p>
            <a:r>
              <a:rPr lang="en-GB" dirty="0"/>
              <a:t>25% of world’s consumption from those less than UK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608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Annual Report on progress ……..measures progress towards NDC (2030) and 6</a:t>
            </a:r>
            <a:r>
              <a:rPr lang="en-GB" baseline="30000" dirty="0"/>
              <a:t>th</a:t>
            </a:r>
            <a:r>
              <a:rPr lang="en-GB" dirty="0"/>
              <a:t> CB (2035)</a:t>
            </a:r>
          </a:p>
          <a:p>
            <a:r>
              <a:rPr lang="en-GB" dirty="0"/>
              <a:t>Carbon Budget Delivery Plan     response to High Court Challenge that government not meeting its legal obligations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3688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The UK NDC was seen at COP26 as reasonable though not yet sufficient</a:t>
            </a:r>
          </a:p>
          <a:p>
            <a:r>
              <a:rPr lang="en-GB" dirty="0"/>
              <a:t>COP26 did have UK leading internationally …….. But no longer doing so.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1847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doing summary for this group in 2021, I remember Lord Deben (John Selwyn Gummer) the CCC chairman being quite positive about Government plans – with exception of Agriculture / Land Use – NOW complete change of tone.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7113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Green  on track </a:t>
            </a:r>
            <a:r>
              <a:rPr lang="en-GB" dirty="0" err="1"/>
              <a:t>cf</a:t>
            </a:r>
            <a:r>
              <a:rPr lang="en-GB" dirty="0"/>
              <a:t> CB; Orange slightly off track; red significantly off track; white  too early to say; light grey </a:t>
            </a:r>
          </a:p>
          <a:p>
            <a:r>
              <a:rPr lang="en-GB" dirty="0"/>
              <a:t>No </a:t>
            </a:r>
            <a:r>
              <a:rPr lang="en-GB" dirty="0" err="1"/>
              <a:t>nemchmark</a:t>
            </a:r>
            <a:r>
              <a:rPr lang="en-GB" dirty="0"/>
              <a:t>; dark grey data not reported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21025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Even when every extra gas unit used cost HMG direct money, no national campaign to reduce demand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58454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Modal shift was previously 5 out of 61 MTCO2 reduction by 2035 </a:t>
            </a:r>
          </a:p>
          <a:p>
            <a:r>
              <a:rPr lang="en-GB" dirty="0"/>
              <a:t>8% lower than 2019   ……new steady state ?</a:t>
            </a:r>
          </a:p>
          <a:p>
            <a:r>
              <a:rPr lang="en-GB" dirty="0" err="1"/>
              <a:t>Chargepoints</a:t>
            </a:r>
            <a:r>
              <a:rPr lang="en-GB" dirty="0"/>
              <a:t> need to double THIS YEAR</a:t>
            </a:r>
          </a:p>
          <a:p>
            <a:endParaRPr lang="en-GB" dirty="0"/>
          </a:p>
          <a:p>
            <a:r>
              <a:rPr lang="en-GB" dirty="0"/>
              <a:t>AIR    25% growth between 2018 and 2050 IS allowed in 6</a:t>
            </a:r>
            <a:r>
              <a:rPr lang="en-GB" baseline="30000" dirty="0"/>
              <a:t>th</a:t>
            </a:r>
            <a:r>
              <a:rPr lang="en-GB" dirty="0"/>
              <a:t> Carbon Budget Pathway, but UK total capacity could accommodate this ……..</a:t>
            </a:r>
          </a:p>
          <a:p>
            <a:r>
              <a:rPr lang="en-GB" dirty="0"/>
              <a:t>               SAF is assumed as basis for allowing continuing aircraft growth 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601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Progress to date…..elimination of coal (using Carbon Pricing); off shore wind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On shore windfarms  - not planned in Balanced Pathway    so doesn’t show as real failing</a:t>
            </a:r>
          </a:p>
          <a:p>
            <a:r>
              <a:rPr lang="en-GB" dirty="0"/>
              <a:t>Off shore  2.7GW in 2022 </a:t>
            </a:r>
            <a:r>
              <a:rPr lang="en-GB" dirty="0" err="1"/>
              <a:t>cf</a:t>
            </a:r>
            <a:r>
              <a:rPr lang="en-GB" dirty="0"/>
              <a:t> rate 4.5 needed to deliver 50GW by 2030</a:t>
            </a:r>
          </a:p>
          <a:p>
            <a:r>
              <a:rPr lang="en-GB" dirty="0"/>
              <a:t>Solar IS down 0.7GW in 2022 </a:t>
            </a:r>
            <a:r>
              <a:rPr lang="en-GB" dirty="0" err="1"/>
              <a:t>cf</a:t>
            </a:r>
            <a:r>
              <a:rPr lang="en-GB" dirty="0"/>
              <a:t> 4.3GW needed to meet 2035 target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9C657DB-3926-42B0-A452-8C7C94155284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09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D6559-8621-F5E3-8872-1B2D1BB4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3D95C2-3163-DCFA-5C7D-7F060AD1E3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F8AFA-C04A-CCAA-C8A0-69DA8922C7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9EAA26-8808-A08B-1D5A-A727ECF0E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D112A-2680-3A0F-7A79-FB3731E2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461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A9E7C-552F-606E-4D99-E82D1573B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7748A-1726-32A2-F822-6D66422E2A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447305-B7E3-AA03-1F51-A165C98B67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293CDF-B535-A2A5-343D-D6F9A9A99B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2951DF-9965-B190-F1B7-60103D82A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6006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72C0F1-C9CF-69F4-6986-576BF07F68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E1562F-B056-5552-498C-73BCE37346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E173A-69FF-DCA6-C521-8C9775046F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8F892B-112F-2AFD-BB46-C4D46D2E8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40E899-4722-150D-637F-3E6DED4F3B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79530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53BF4-CAD8-A188-3458-C294F0FCA5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4673D5-E8FD-414F-FF15-EA36818840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ACE0B4-BCDD-63CA-5EB8-F05B16937C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C523DD-DCD3-7183-04D2-7F980337E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541AC5-664D-56BE-42E0-7FB5EE77A7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948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65C95E-31F6-E1F7-E0D6-6E22C2880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77BD90-5E18-D441-750A-DA7B63A37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E19FF-A645-CA19-A950-F2FFC7F8EE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3A2E93-609B-87D9-6DE8-21BA4FC4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9EB1F-8646-8E36-8561-DC28A2B48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589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0A6CF-464B-5989-3C44-9E7154FFE0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F6C1C6-350D-3698-574F-DA2B648D681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48476E-3796-C921-C9D7-DD8D204286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3B27EA-C614-62B0-CA97-6EA43015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B527BE-7482-F71D-FEEF-D7ED10B77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3FFE13-081F-061D-ECB9-4AE73E890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6044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B704B-FA87-B9C5-698A-4C401829BF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A573-6ADF-0265-29BD-0CC3561F4A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134992-FBE8-3A7F-EF00-77519EE140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7390D-A2A6-899C-1301-580CC9BF34B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74EC3-D2B2-397F-6C46-045CC391A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93C682-67B4-D8C4-4220-FD077227E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BFAEE6B-43AA-7E7E-C822-8F23DF8F7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BD2F23-1CAE-0AED-DE99-E52FDC1C9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0456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1F236E-5F4C-A1B5-F19B-7BD3BB4BCF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B2C878-DFE5-8809-2935-8F2EC99607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C2FA2D4-6B85-FEBC-A42A-132673E62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B0503C-D129-4E18-7B92-D03043403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8935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C6B6FC-889C-1675-4774-AD1E45D0A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1E5257F-1234-DB2B-3C8F-900B46E7D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FC6FF7-2F63-03FB-4EDB-1B5872B02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3046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608DD-E321-9729-12B0-C15CF8EC2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93F4E-FCB7-31E9-4402-0ADBD1370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B58C3E-C067-11C9-CA0D-1880F78B1A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AE9684-9BAC-F1A5-654A-DACEA7DAF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9AA536-E232-A6C9-ED57-7F2EE4CED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ACB741-8232-F2B9-61E5-3B05CDC5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0816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482F0-FA5A-206E-2859-3BD6E1FA4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7F00562-B64D-1EBA-8AD2-9C31D46C204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DA7893-2889-9C54-E974-9D2A8E7C69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52AE13-A52B-2CE4-24CA-88C58543C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98BC95-C8DA-6398-6850-6BD76AD1A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62985A-D688-6EFC-017F-00E5E7FEF9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964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D3FC1DA-182E-0DDE-B12B-ECEFE660D1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2E617-8D0A-B6D8-7E8F-2BC20F8444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75D69-B6BE-AE90-26DF-F6BF556286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B0649E-9D1A-4C9A-A218-31540C7E12C8}" type="datetimeFigureOut">
              <a:rPr lang="en-GB" smtClean="0"/>
              <a:t>24/08/2023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670F-72C1-FE4C-89F5-F1853671A7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7DBE2-9403-C7D7-6C46-57DC33719F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DAF37-9187-40B2-87F0-57F5385639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060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1A94CD-391D-F010-9F5D-CB3B711FFF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/>
              <a:t>UK Progress towards Net Zero  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2A8E8A-75A6-EF44-EC54-18EA58B215E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en-GB" dirty="0"/>
          </a:p>
          <a:p>
            <a:endParaRPr lang="en-GB" dirty="0"/>
          </a:p>
          <a:p>
            <a:pPr algn="r"/>
            <a:r>
              <a:rPr lang="en-GB" dirty="0"/>
              <a:t>For Farnham U3A Climate Change Group</a:t>
            </a:r>
          </a:p>
          <a:p>
            <a:pPr algn="r"/>
            <a:r>
              <a:rPr lang="en-GB" dirty="0"/>
              <a:t>Stewart Edge                   September 2023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2388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F56D8-21CE-EAAB-5EE4-D25BB41D8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UK Emissions over time</a:t>
            </a:r>
            <a:br>
              <a:rPr lang="en-GB" dirty="0"/>
            </a:br>
            <a:r>
              <a:rPr lang="en-GB" dirty="0"/>
              <a:t> by sector -  Actual &amp;</a:t>
            </a:r>
            <a:br>
              <a:rPr lang="en-GB" dirty="0"/>
            </a:br>
            <a:r>
              <a:rPr lang="en-GB" dirty="0"/>
              <a:t> future Carbon </a:t>
            </a:r>
            <a:br>
              <a:rPr lang="en-GB" dirty="0"/>
            </a:br>
            <a:r>
              <a:rPr lang="en-GB" dirty="0"/>
              <a:t>Budget Pathway 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4A51C8E-2495-0042-9EDA-DB3A2873B4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5109" t="11802" r="19808" b="14248"/>
          <a:stretch/>
        </p:blipFill>
        <p:spPr>
          <a:xfrm>
            <a:off x="5272735" y="549441"/>
            <a:ext cx="6595285" cy="6085275"/>
          </a:xfrm>
        </p:spPr>
      </p:pic>
    </p:spTree>
    <p:extLst>
      <p:ext uri="{BB962C8B-B14F-4D97-AF65-F5344CB8AC3E}">
        <p14:creationId xmlns:p14="http://schemas.microsoft.com/office/powerpoint/2010/main" val="13435398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4DDCD-6C76-BFEA-B3E6-57AA51305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Required reduction ex electricity supply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D82AB5E-6A65-C72B-2220-BF75AA9D19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56" t="12290" r="8262" b="6340"/>
          <a:stretch/>
        </p:blipFill>
        <p:spPr>
          <a:xfrm>
            <a:off x="2945219" y="1358498"/>
            <a:ext cx="5259379" cy="5212423"/>
          </a:xfrm>
        </p:spPr>
      </p:pic>
    </p:spTree>
    <p:extLst>
      <p:ext uri="{BB962C8B-B14F-4D97-AF65-F5344CB8AC3E}">
        <p14:creationId xmlns:p14="http://schemas.microsoft.com/office/powerpoint/2010/main" val="10522217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02CBB-FCE0-A74A-CD5F-EED868FF3D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1400"/>
            <a:ext cx="10515600" cy="219666"/>
          </a:xfrm>
        </p:spPr>
        <p:txBody>
          <a:bodyPr>
            <a:normAutofit fontScale="90000"/>
          </a:bodyPr>
          <a:lstStyle/>
          <a:p>
            <a:r>
              <a:rPr lang="en-GB" dirty="0"/>
              <a:t>Progress against key</a:t>
            </a:r>
            <a:br>
              <a:rPr lang="en-GB" dirty="0"/>
            </a:br>
            <a:r>
              <a:rPr lang="en-GB" dirty="0"/>
              <a:t> indicators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E7FD6CB-2F89-AB41-E1CD-3370BBE7F0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4629" t="11362" r="17492" b="4893"/>
          <a:stretch/>
        </p:blipFill>
        <p:spPr>
          <a:xfrm>
            <a:off x="5102059" y="127591"/>
            <a:ext cx="6806406" cy="6696624"/>
          </a:xfrm>
        </p:spPr>
      </p:pic>
    </p:spTree>
    <p:extLst>
      <p:ext uri="{BB962C8B-B14F-4D97-AF65-F5344CB8AC3E}">
        <p14:creationId xmlns:p14="http://schemas.microsoft.com/office/powerpoint/2010/main" val="2345050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2DEF6D-1DBD-EDAD-FC82-5E12BF7DE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Comments on Progress by Sector Follow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7F1925-E1E8-802B-49A6-C2C897FB61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Includes key targets / commitments</a:t>
            </a:r>
          </a:p>
          <a:p>
            <a:r>
              <a:rPr lang="en-GB" dirty="0"/>
              <a:t>Climate Change Report key concerns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(Additional observations in brackets  ……in light of previous discussions in this group)</a:t>
            </a:r>
          </a:p>
        </p:txBody>
      </p:sp>
    </p:spTree>
    <p:extLst>
      <p:ext uri="{BB962C8B-B14F-4D97-AF65-F5344CB8AC3E}">
        <p14:creationId xmlns:p14="http://schemas.microsoft.com/office/powerpoint/2010/main" val="4568370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F576B7-F823-2D2D-5EB9-78088AE4F4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– General across sectors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0A4A78-C49E-3028-81EE-0B5B78C2E6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121" y="1825625"/>
            <a:ext cx="11759609" cy="435133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	      </a:t>
            </a:r>
          </a:p>
          <a:p>
            <a:pPr lvl="1"/>
            <a:r>
              <a:rPr lang="en-GB" sz="3000" dirty="0"/>
              <a:t>Insufficient progress on reducing demand</a:t>
            </a:r>
          </a:p>
          <a:p>
            <a:pPr lvl="2"/>
            <a:r>
              <a:rPr lang="en-GB" sz="2600" dirty="0"/>
              <a:t>Including during energy cost crisis</a:t>
            </a:r>
          </a:p>
          <a:p>
            <a:pPr lvl="1"/>
            <a:r>
              <a:rPr lang="en-GB" sz="3000" dirty="0"/>
              <a:t>Policies needed to empower and support people to make low carbon decisions: communication, engagement and fiscal levers</a:t>
            </a:r>
          </a:p>
          <a:p>
            <a:pPr lvl="2"/>
            <a:r>
              <a:rPr lang="en-GB" sz="2600" dirty="0"/>
              <a:t>Home energy</a:t>
            </a:r>
          </a:p>
          <a:p>
            <a:pPr lvl="2"/>
            <a:r>
              <a:rPr lang="en-GB" sz="2600" dirty="0"/>
              <a:t>Diet</a:t>
            </a:r>
          </a:p>
          <a:p>
            <a:pPr lvl="2"/>
            <a:r>
              <a:rPr lang="en-GB" sz="2600" dirty="0"/>
              <a:t>Reducing air and car travel</a:t>
            </a:r>
          </a:p>
          <a:p>
            <a:pPr lvl="1"/>
            <a:r>
              <a:rPr lang="en-GB" sz="3000" dirty="0"/>
              <a:t>Insufficient progress on building skills</a:t>
            </a:r>
          </a:p>
          <a:p>
            <a:pPr marL="0" indent="0">
              <a:buNone/>
            </a:pPr>
            <a:r>
              <a:rPr lang="en-GB" dirty="0"/>
              <a:t> 		</a:t>
            </a:r>
          </a:p>
        </p:txBody>
      </p:sp>
    </p:spTree>
    <p:extLst>
      <p:ext uri="{BB962C8B-B14F-4D97-AF65-F5344CB8AC3E}">
        <p14:creationId xmlns:p14="http://schemas.microsoft.com/office/powerpoint/2010/main" val="374409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262EC-36AB-645F-9F74-D27857A061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Progress - Transport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2D41F-FC8A-132A-0EC9-10CB986F4B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2259" y="1488558"/>
            <a:ext cx="11344941" cy="527374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/>
              <a:t>SURFACE    (23% of 2022 emissions)</a:t>
            </a:r>
          </a:p>
          <a:p>
            <a:r>
              <a:rPr lang="en-GB" dirty="0"/>
              <a:t>Phase out of new petrol / diesel cars by 2030; of new hybrids by 2035</a:t>
            </a:r>
          </a:p>
          <a:p>
            <a:pPr lvl="1"/>
            <a:r>
              <a:rPr lang="en-GB" dirty="0"/>
              <a:t>Progress for 2030 on cars appears OK ………though</a:t>
            </a:r>
          </a:p>
          <a:p>
            <a:pPr lvl="1"/>
            <a:r>
              <a:rPr lang="en-GB" dirty="0"/>
              <a:t>Delay in developing ‘zero-emissions vehicle mandate’ (requiring manufacturers to sell rising % of Zero E Vehicles) seen as serious omission</a:t>
            </a:r>
          </a:p>
          <a:p>
            <a:pPr lvl="1"/>
            <a:r>
              <a:rPr lang="en-GB" dirty="0"/>
              <a:t>Insufficient progress on vans</a:t>
            </a:r>
          </a:p>
          <a:p>
            <a:r>
              <a:rPr lang="en-GB" dirty="0"/>
              <a:t>Insufficient </a:t>
            </a:r>
            <a:r>
              <a:rPr lang="en-GB" dirty="0" err="1"/>
              <a:t>chargepoints</a:t>
            </a:r>
            <a:r>
              <a:rPr lang="en-GB" dirty="0"/>
              <a:t> – deployment needs to double; price uncertainty</a:t>
            </a:r>
          </a:p>
          <a:p>
            <a:r>
              <a:rPr lang="en-GB" dirty="0"/>
              <a:t>No incentives to reduce size and weight of cars</a:t>
            </a:r>
          </a:p>
          <a:p>
            <a:r>
              <a:rPr lang="en-GB" dirty="0"/>
              <a:t>No commitment to shifting demand away from cars</a:t>
            </a:r>
          </a:p>
          <a:p>
            <a:r>
              <a:rPr lang="en-GB" dirty="0"/>
              <a:t>Future for Zero Emissions HGV’s seen as UK opportunity not being taken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AIR (7% of 2022 emissions)</a:t>
            </a:r>
          </a:p>
          <a:p>
            <a:r>
              <a:rPr lang="en-GB" dirty="0"/>
              <a:t>Failure to establish ‘no new net UK airport expansion’ policy </a:t>
            </a:r>
          </a:p>
          <a:p>
            <a:r>
              <a:rPr lang="en-GB" dirty="0"/>
              <a:t>2023 Spring Budget confirmed low Air Passenger Duty for internal flights (+ nothing on frequent flyers)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marL="914400" lvl="2" indent="0">
              <a:buNone/>
            </a:pPr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989106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A7AA90-0147-7B81-2836-8FBEF37AE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- Electricity Supply (11% 2022 emissions)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32286-DF2B-A847-2E3E-55F53A04B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1" y="1836258"/>
            <a:ext cx="10877107" cy="4351338"/>
          </a:xfrm>
        </p:spPr>
        <p:txBody>
          <a:bodyPr>
            <a:normAutofit/>
          </a:bodyPr>
          <a:lstStyle/>
          <a:p>
            <a:r>
              <a:rPr lang="en-GB" dirty="0"/>
              <a:t>Good progress to date since 1990’s</a:t>
            </a:r>
          </a:p>
          <a:p>
            <a:r>
              <a:rPr lang="en-GB" dirty="0"/>
              <a:t>Target decarbonisation of electricity supply planned for 2035</a:t>
            </a:r>
          </a:p>
          <a:p>
            <a:pPr lvl="1"/>
            <a:r>
              <a:rPr lang="en-GB" dirty="0"/>
              <a:t>But strategy of </a:t>
            </a:r>
            <a:r>
              <a:rPr lang="en-GB" u="sng" dirty="0"/>
              <a:t>how</a:t>
            </a:r>
            <a:r>
              <a:rPr lang="en-GB" dirty="0"/>
              <a:t> missing …</a:t>
            </a:r>
            <a:r>
              <a:rPr lang="en-GB" dirty="0" err="1"/>
              <a:t>esp.how</a:t>
            </a:r>
            <a:r>
              <a:rPr lang="en-GB" dirty="0"/>
              <a:t> to cope with intermittency of wind / solar</a:t>
            </a:r>
          </a:p>
          <a:p>
            <a:pPr lvl="1"/>
            <a:r>
              <a:rPr lang="en-GB" dirty="0"/>
              <a:t>Though grid battery storage on 5 year targets </a:t>
            </a:r>
          </a:p>
          <a:p>
            <a:pPr marL="0" indent="0">
              <a:buNone/>
            </a:pPr>
            <a:r>
              <a:rPr lang="en-GB" dirty="0"/>
              <a:t>BUT</a:t>
            </a:r>
          </a:p>
          <a:p>
            <a:r>
              <a:rPr lang="en-GB" dirty="0"/>
              <a:t>Insufficient progress on Solar</a:t>
            </a:r>
          </a:p>
          <a:p>
            <a:r>
              <a:rPr lang="en-GB" dirty="0"/>
              <a:t>(Not allowing new on-shore windfarms)</a:t>
            </a:r>
          </a:p>
          <a:p>
            <a:r>
              <a:rPr lang="en-GB" dirty="0"/>
              <a:t>(Network (grid) strategy seems non-existent – have started to see commissioning of off-shore windfarms limited by network connections)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2101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E7412A-5AFD-E24E-46CE-9D646544C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– Buildings    (17% 2022 emissions)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7D980E-37BE-DA7A-292A-E216C191B6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783186" cy="4830356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Energy efficiency measures inadequate</a:t>
            </a:r>
          </a:p>
          <a:p>
            <a:pPr lvl="1"/>
            <a:r>
              <a:rPr lang="en-GB" dirty="0"/>
              <a:t>New build regulations insufficient</a:t>
            </a:r>
          </a:p>
          <a:p>
            <a:pPr lvl="1"/>
            <a:r>
              <a:rPr lang="en-GB" dirty="0"/>
              <a:t>Plans for Insulation of existing buildings inadequate</a:t>
            </a:r>
          </a:p>
          <a:p>
            <a:pPr lvl="2"/>
            <a:r>
              <a:rPr lang="en-GB" dirty="0"/>
              <a:t>Last Green Deal withdrawn with poor take-up  </a:t>
            </a:r>
          </a:p>
          <a:p>
            <a:r>
              <a:rPr lang="en-GB" dirty="0"/>
              <a:t>Government planning to determine strategy for role of hydrogen in home heating by 2026</a:t>
            </a:r>
          </a:p>
          <a:p>
            <a:pPr lvl="1"/>
            <a:r>
              <a:rPr lang="en-GB" dirty="0"/>
              <a:t>But this is blocking progress on low carbon heating roll out NOW </a:t>
            </a:r>
          </a:p>
          <a:p>
            <a:r>
              <a:rPr lang="en-GB" dirty="0"/>
              <a:t>600,000 heat pumps per year planned by 2028</a:t>
            </a:r>
          </a:p>
          <a:p>
            <a:pPr lvl="1"/>
            <a:r>
              <a:rPr lang="en-GB" dirty="0"/>
              <a:t>BUT currently 1/9 of rate needed to meet target </a:t>
            </a:r>
          </a:p>
          <a:p>
            <a:pPr lvl="1"/>
            <a:r>
              <a:rPr lang="en-GB" dirty="0"/>
              <a:t>Costs too high</a:t>
            </a:r>
          </a:p>
          <a:p>
            <a:pPr lvl="1"/>
            <a:r>
              <a:rPr lang="en-GB" dirty="0"/>
              <a:t>Insufficient training of installers</a:t>
            </a:r>
          </a:p>
          <a:p>
            <a:pPr lvl="1"/>
            <a:r>
              <a:rPr lang="en-GB" dirty="0"/>
              <a:t>Comparisons 	with elsewhere in Europe stark </a:t>
            </a:r>
          </a:p>
          <a:p>
            <a:r>
              <a:rPr lang="en-GB" dirty="0"/>
              <a:t>Alignment of gas and electricity prices planned (by Mar 2024) </a:t>
            </a:r>
          </a:p>
          <a:p>
            <a:pPr marL="457200" lvl="1" indent="0">
              <a:buNone/>
            </a:pPr>
            <a:r>
              <a:rPr lang="en-GB" dirty="0"/>
              <a:t>			       -</a:t>
            </a:r>
          </a:p>
        </p:txBody>
      </p:sp>
    </p:spTree>
    <p:extLst>
      <p:ext uri="{BB962C8B-B14F-4D97-AF65-F5344CB8AC3E}">
        <p14:creationId xmlns:p14="http://schemas.microsoft.com/office/powerpoint/2010/main" val="3654247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23F1-9535-36FD-ADC8-819DEE44A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9311"/>
            <a:ext cx="10515600" cy="1325563"/>
          </a:xfrm>
        </p:spPr>
        <p:txBody>
          <a:bodyPr/>
          <a:lstStyle/>
          <a:p>
            <a:r>
              <a:rPr lang="en-GB" dirty="0"/>
              <a:t>Progress – Industry 14% 2022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214FE8-441F-42F8-9EA5-72EDA9C9443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7833" y="914400"/>
            <a:ext cx="11366204" cy="572031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en-GB" dirty="0"/>
          </a:p>
          <a:p>
            <a:r>
              <a:rPr lang="en-GB" dirty="0"/>
              <a:t>Note Challenges /Risks re decarbonisation of industry</a:t>
            </a:r>
          </a:p>
          <a:p>
            <a:pPr lvl="1"/>
            <a:r>
              <a:rPr lang="en-GB" dirty="0"/>
              <a:t>Industry locates elsewhere where less control of emissions – Carbon Border Tax needed.</a:t>
            </a:r>
          </a:p>
          <a:p>
            <a:pPr lvl="1"/>
            <a:r>
              <a:rPr lang="en-GB" dirty="0"/>
              <a:t>Industry locates elsewhere because other governments give more support (</a:t>
            </a:r>
            <a:r>
              <a:rPr lang="en-GB" dirty="0" err="1"/>
              <a:t>eg</a:t>
            </a:r>
            <a:r>
              <a:rPr lang="en-GB" dirty="0"/>
              <a:t> USA, EU)</a:t>
            </a:r>
          </a:p>
          <a:p>
            <a:r>
              <a:rPr lang="en-GB" dirty="0"/>
              <a:t>Carbon Capture and storage (UK uniquely positioned to make use of this)</a:t>
            </a:r>
          </a:p>
          <a:p>
            <a:pPr lvl="1"/>
            <a:r>
              <a:rPr lang="en-GB" dirty="0"/>
              <a:t>9MTCo2e by 2035 – 20% of industry reductions</a:t>
            </a:r>
          </a:p>
          <a:p>
            <a:pPr lvl="1"/>
            <a:r>
              <a:rPr lang="en-GB" dirty="0"/>
              <a:t> £20B new funding over 20 years</a:t>
            </a:r>
          </a:p>
          <a:p>
            <a:pPr lvl="1"/>
            <a:r>
              <a:rPr lang="en-GB" dirty="0"/>
              <a:t>BUT risks that will not deliver in time</a:t>
            </a:r>
          </a:p>
          <a:p>
            <a:r>
              <a:rPr lang="en-GB" dirty="0"/>
              <a:t>Low Carbon hydrogen pilot projects in progress </a:t>
            </a:r>
          </a:p>
          <a:p>
            <a:pPr lvl="1"/>
            <a:r>
              <a:rPr lang="en-GB" dirty="0"/>
              <a:t>BUT Strategy (</a:t>
            </a:r>
            <a:r>
              <a:rPr lang="en-GB" dirty="0" err="1"/>
              <a:t>esp</a:t>
            </a:r>
            <a:r>
              <a:rPr lang="en-GB" dirty="0"/>
              <a:t> for distribution and storage for dispersed sites) missing; and Incentivising Hydrogen unclear </a:t>
            </a:r>
          </a:p>
          <a:p>
            <a:r>
              <a:rPr lang="en-GB" dirty="0"/>
              <a:t>(Electric Car manufacturing – 1 UK battery plant(only) just started :  British Volt  failure) </a:t>
            </a:r>
          </a:p>
          <a:p>
            <a:endParaRPr lang="en-GB" dirty="0"/>
          </a:p>
          <a:p>
            <a:r>
              <a:rPr lang="en-GB" dirty="0"/>
              <a:t>Policy Gaps</a:t>
            </a:r>
          </a:p>
          <a:p>
            <a:pPr lvl="1"/>
            <a:r>
              <a:rPr lang="en-GB" dirty="0"/>
              <a:t>Industrial electrification (</a:t>
            </a:r>
            <a:r>
              <a:rPr lang="en-GB" dirty="0" err="1"/>
              <a:t>esp</a:t>
            </a:r>
            <a:r>
              <a:rPr lang="en-GB" dirty="0"/>
              <a:t> steel) – price, network and technology issues</a:t>
            </a:r>
          </a:p>
          <a:p>
            <a:pPr lvl="1"/>
            <a:r>
              <a:rPr lang="en-GB" dirty="0"/>
              <a:t>Off road mobile machinery – no strategy                    Small and dispersed industrial sites – no strategy / timeline </a:t>
            </a:r>
          </a:p>
          <a:p>
            <a:pPr lvl="1"/>
            <a:r>
              <a:rPr lang="en-GB" dirty="0"/>
              <a:t>Resource efficiency                                                         Emissions Trading Scheme future details  not established </a:t>
            </a:r>
          </a:p>
          <a:p>
            <a:r>
              <a:rPr lang="en-GB" dirty="0"/>
              <a:t>Data availability weaknesses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268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60A86-FFB4-EF07-9241-DDEEE2016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- Agriculture and Land Use 11% 2022 emissions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E11723-F8F6-3DEE-7370-5C457E07D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91800" cy="456454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Framework planned for Summer 2023 not yet published</a:t>
            </a:r>
          </a:p>
          <a:p>
            <a:pPr lvl="1"/>
            <a:r>
              <a:rPr lang="en-GB" dirty="0"/>
              <a:t>Agriculture / food security / recreation / nature recovery / climate change mitigation ………..</a:t>
            </a:r>
          </a:p>
          <a:p>
            <a:r>
              <a:rPr lang="en-GB" dirty="0"/>
              <a:t>Tree planting, peat restoration insufficient – needs scaling up</a:t>
            </a:r>
          </a:p>
          <a:p>
            <a:endParaRPr lang="en-GB" dirty="0"/>
          </a:p>
          <a:p>
            <a:endParaRPr lang="en-GB" dirty="0"/>
          </a:p>
          <a:p>
            <a:r>
              <a:rPr lang="en-GB" sz="3200" dirty="0"/>
              <a:t>Progress – Waste (6% 2022 emissions)/ Biomass</a:t>
            </a:r>
          </a:p>
          <a:p>
            <a:pPr lvl="1"/>
            <a:r>
              <a:rPr lang="en-GB" dirty="0"/>
              <a:t>Missing strategies</a:t>
            </a:r>
          </a:p>
          <a:p>
            <a:r>
              <a:rPr lang="en-GB" dirty="0"/>
              <a:t>Progress – Fuels Supply (7% 2022 emissions)</a:t>
            </a:r>
          </a:p>
          <a:p>
            <a:pPr lvl="1"/>
            <a:r>
              <a:rPr lang="en-GB" dirty="0"/>
              <a:t>Cumbrian Coal approval</a:t>
            </a:r>
          </a:p>
          <a:p>
            <a:pPr lvl="1"/>
            <a:r>
              <a:rPr lang="en-GB" dirty="0"/>
              <a:t>New North Sea Licences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15086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44DE8-BF1C-1A34-6915-0993FDF5D70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Contents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C26F6-E9B1-4709-F7FE-6A5FA3C3A5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GB" dirty="0"/>
              <a:t>Overview  of UK in World </a:t>
            </a:r>
          </a:p>
          <a:p>
            <a:pPr algn="l"/>
            <a:r>
              <a:rPr lang="en-GB" dirty="0"/>
              <a:t>What Commitments have UK Made?</a:t>
            </a:r>
          </a:p>
          <a:p>
            <a:pPr algn="l"/>
            <a:r>
              <a:rPr lang="en-GB" dirty="0"/>
              <a:t>Progress against Commitments</a:t>
            </a:r>
          </a:p>
          <a:p>
            <a:pPr algn="l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7956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7F003A-DBF2-E1C4-E579-1587CD31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Overall policies will only meet 50% - 80% of reductions needed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B47A9A-8DA2-65CA-245F-81E79BA765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0711" t="28662" r="8262" b="5119"/>
          <a:stretch/>
        </p:blipFill>
        <p:spPr>
          <a:xfrm>
            <a:off x="2339466" y="1690688"/>
            <a:ext cx="7867786" cy="4802187"/>
          </a:xfrm>
        </p:spPr>
      </p:pic>
    </p:spTree>
    <p:extLst>
      <p:ext uri="{BB962C8B-B14F-4D97-AF65-F5344CB8AC3E}">
        <p14:creationId xmlns:p14="http://schemas.microsoft.com/office/powerpoint/2010/main" val="4483566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97FF1-118D-ABA3-3B2F-B7B0143B9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Shortfall v NDC target particularly in Industry, Buildings and Surface Transport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C65153-08F1-05E0-61B6-4B34BA9D04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574" t="10091" r="8537" b="7807"/>
          <a:stretch/>
        </p:blipFill>
        <p:spPr>
          <a:xfrm>
            <a:off x="2636874" y="1586653"/>
            <a:ext cx="6767780" cy="5133124"/>
          </a:xfrm>
        </p:spPr>
      </p:pic>
    </p:spTree>
    <p:extLst>
      <p:ext uri="{BB962C8B-B14F-4D97-AF65-F5344CB8AC3E}">
        <p14:creationId xmlns:p14="http://schemas.microsoft.com/office/powerpoint/2010/main" val="20755572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351AA-5876-7D61-0B53-3A19BCAA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AE4ED5-E468-26C6-492E-55BF5F5118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87742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681B2A-2CA4-5D86-D841-B1D141623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32B69-B24F-07F3-DCEC-916A2A510B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9B54C9-B219-9972-2241-D0EDB613CB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565" t="11631" r="8953" b="-7134"/>
          <a:stretch/>
        </p:blipFill>
        <p:spPr>
          <a:xfrm>
            <a:off x="3563619" y="1584251"/>
            <a:ext cx="5707141" cy="4986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5468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72135-F0F5-0D68-90BA-C6032B4FA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Policy Scorecard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127A6E-D063-489F-D4E5-A986CBAD1C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987" t="11313" r="8124" b="6829"/>
          <a:stretch/>
        </p:blipFill>
        <p:spPr>
          <a:xfrm>
            <a:off x="2664488" y="1244010"/>
            <a:ext cx="6702796" cy="5068708"/>
          </a:xfrm>
        </p:spPr>
      </p:pic>
    </p:spTree>
    <p:extLst>
      <p:ext uri="{BB962C8B-B14F-4D97-AF65-F5344CB8AC3E}">
        <p14:creationId xmlns:p14="http://schemas.microsoft.com/office/powerpoint/2010/main" val="402360824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A9E994-B9B2-72CC-0129-57FE42C1F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AB3D78-7B4A-4FA7-D2E6-CF672227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Demand </a:t>
            </a:r>
          </a:p>
          <a:p>
            <a:pPr lvl="1"/>
            <a:r>
              <a:rPr lang="en-GB" dirty="0"/>
              <a:t>Planning system problems</a:t>
            </a:r>
          </a:p>
          <a:p>
            <a:pPr lvl="1"/>
            <a:endParaRPr lang="en-GB" dirty="0"/>
          </a:p>
          <a:p>
            <a:pPr lvl="2"/>
            <a:endParaRPr lang="en-GB" dirty="0"/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insights and lessons from the UK Climate Assembly.??? Page 14    </a:t>
            </a:r>
            <a:r>
              <a:rPr lang="en-GB" sz="1800" b="0" i="0" u="none" strike="noStrike" baseline="0" dirty="0" err="1">
                <a:latin typeface="CenturyGothic"/>
              </a:rPr>
              <a:t>eg</a:t>
            </a:r>
            <a:r>
              <a:rPr lang="en-GB" sz="1800" b="0" i="0" u="none" strike="noStrike" baseline="0" dirty="0">
                <a:latin typeface="CenturyGothic"/>
              </a:rPr>
              <a:t> tax frequent flyers and get rid of SUV’s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153021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0D068-2D85-6488-E7CF-D467C6150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D1F30D-5E12-50B0-3079-C2898CCFCEB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1536" t="14979" r="8811" b="9761"/>
          <a:stretch/>
        </p:blipFill>
        <p:spPr>
          <a:xfrm>
            <a:off x="2267310" y="1690688"/>
            <a:ext cx="7490960" cy="5316167"/>
          </a:xfrm>
        </p:spPr>
      </p:pic>
    </p:spTree>
    <p:extLst>
      <p:ext uri="{BB962C8B-B14F-4D97-AF65-F5344CB8AC3E}">
        <p14:creationId xmlns:p14="http://schemas.microsoft.com/office/powerpoint/2010/main" val="17067258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BB845-8FE7-91FC-87A5-22857CD0F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56C0E6-A102-3FE9-DFFB-6C2C8A759FD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GB" b="0" i="0" u="none" strike="noStrike" baseline="0" dirty="0">
                <a:latin typeface="CenturyGothic"/>
              </a:rPr>
              <a:t>The Government’s decarbonisation framework is currently missing 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latin typeface="CenturyGothic"/>
              </a:rPr>
              <a:t>coherent plans to mitigate the delivery 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latin typeface="CenturyGothic"/>
              </a:rPr>
              <a:t>risks to meeting the UK’s 2030 NDC and</a:t>
            </a:r>
          </a:p>
          <a:p>
            <a:pPr marL="0" indent="0" algn="l">
              <a:buNone/>
            </a:pPr>
            <a:r>
              <a:rPr lang="en-GB" b="0" i="0" u="none" strike="noStrike" baseline="0" dirty="0">
                <a:latin typeface="CenturyGothic"/>
              </a:rPr>
              <a:t> the Sixth Carbon Budget.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C7AFA6-9E5F-426F-9933-C0C00921CD2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pPr algn="l"/>
            <a:r>
              <a:rPr lang="en-GB" sz="1800" b="0" i="0" u="none" strike="noStrike" baseline="0" dirty="0">
                <a:latin typeface="CenturyGothic"/>
              </a:rPr>
              <a:t>The Government’s decarbonisation framework is currently missing coherent plans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to mitigate the delivery risks to meeting the UK’s 2030 NDC and the Sixth Carbon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Budget. The current strategy has considerable delivery risks due to its over-reliance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on specific technological solutions, some of which have not yet been deployed at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scale. This lack of balance carries considerable and increasing risks to meeting the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emissions targets.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There is already a clear case for demand-side policies to reduce emissions. These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should be implemented now, as a core part of the decarbonisation strategy,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especially on home energy use, shifting to healthier and more sustainable diets,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and reducing air and car travel. Further strengthening of policy in these areas may</a:t>
            </a:r>
          </a:p>
          <a:p>
            <a:pPr algn="l"/>
            <a:r>
              <a:rPr lang="en-GB" sz="1800" b="0" i="0" u="none" strike="noStrike" baseline="0" dirty="0">
                <a:latin typeface="CenturyGothic"/>
              </a:rPr>
              <a:t>be required subsequently given the risks of shortfalls in delivery elsewhere.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43748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215068-2DFC-D768-A909-5EBC8FF2A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6F15F47-2603-31AF-2630-C03B516B1F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4697" t="11558" r="17471" b="15382"/>
          <a:stretch/>
        </p:blipFill>
        <p:spPr>
          <a:xfrm>
            <a:off x="3337983" y="212651"/>
            <a:ext cx="7309422" cy="6280224"/>
          </a:xfrm>
        </p:spPr>
      </p:pic>
    </p:spTree>
    <p:extLst>
      <p:ext uri="{BB962C8B-B14F-4D97-AF65-F5344CB8AC3E}">
        <p14:creationId xmlns:p14="http://schemas.microsoft.com/office/powerpoint/2010/main" val="4070408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732B3-691E-70C7-0381-0C646A200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Overview – UK in the world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D3219F-9651-3CFD-89F1-7303D64E5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363" y="1690688"/>
            <a:ext cx="11451265" cy="4720745"/>
          </a:xfrm>
        </p:spPr>
        <p:txBody>
          <a:bodyPr>
            <a:normAutofit/>
          </a:bodyPr>
          <a:lstStyle/>
          <a:p>
            <a:r>
              <a:rPr lang="en-GB" dirty="0"/>
              <a:t>There is a problem!!!</a:t>
            </a:r>
          </a:p>
          <a:p>
            <a:r>
              <a:rPr lang="en-GB" dirty="0"/>
              <a:t>COP26 (in UK) maintained that 1.5degC temperature rise was still possible</a:t>
            </a:r>
          </a:p>
          <a:p>
            <a:pPr lvl="1"/>
            <a:r>
              <a:rPr lang="en-GB" dirty="0"/>
              <a:t>But overall Country Commitments failed to meet this fully</a:t>
            </a:r>
          </a:p>
          <a:p>
            <a:pPr lvl="1"/>
            <a:r>
              <a:rPr lang="en-GB" dirty="0"/>
              <a:t>Let alone actual plans in place by Countries</a:t>
            </a:r>
          </a:p>
          <a:p>
            <a:r>
              <a:rPr lang="en-GB" dirty="0"/>
              <a:t>UK only about 1% of Worldwide emissions  </a:t>
            </a:r>
          </a:p>
          <a:p>
            <a:pPr lvl="2"/>
            <a:r>
              <a:rPr lang="en-GB" dirty="0"/>
              <a:t>(4.5% of historical cumulative worldwide)</a:t>
            </a:r>
          </a:p>
          <a:p>
            <a:pPr lvl="1"/>
            <a:r>
              <a:rPr lang="en-GB" dirty="0"/>
              <a:t>China 29% and growing</a:t>
            </a:r>
          </a:p>
          <a:p>
            <a:pPr lvl="1"/>
            <a:r>
              <a:rPr lang="en-GB" dirty="0"/>
              <a:t>USA  14%   </a:t>
            </a:r>
          </a:p>
          <a:p>
            <a:pPr lvl="1"/>
            <a:r>
              <a:rPr lang="en-GB" dirty="0"/>
              <a:t>UK Irrelevant?! </a:t>
            </a:r>
          </a:p>
          <a:p>
            <a:pPr lvl="2"/>
            <a:r>
              <a:rPr lang="en-GB" dirty="0"/>
              <a:t>BUT – moral responsibility; and opportunities</a:t>
            </a:r>
          </a:p>
        </p:txBody>
      </p:sp>
    </p:spTree>
    <p:extLst>
      <p:ext uri="{BB962C8B-B14F-4D97-AF65-F5344CB8AC3E}">
        <p14:creationId xmlns:p14="http://schemas.microsoft.com/office/powerpoint/2010/main" val="2224920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E940F-9E03-4A2B-26FA-19A58448F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Emissions </a:t>
            </a:r>
            <a:br>
              <a:rPr lang="en-GB" dirty="0"/>
            </a:br>
            <a:r>
              <a:rPr lang="en-GB" dirty="0"/>
              <a:t>By Country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C4EC031-BEF8-584C-CB0D-768547A94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6555" r="39325" b="7562"/>
          <a:stretch/>
        </p:blipFill>
        <p:spPr>
          <a:xfrm>
            <a:off x="5376291" y="212652"/>
            <a:ext cx="5415756" cy="6382470"/>
          </a:xfrm>
        </p:spPr>
      </p:pic>
    </p:spTree>
    <p:extLst>
      <p:ext uri="{BB962C8B-B14F-4D97-AF65-F5344CB8AC3E}">
        <p14:creationId xmlns:p14="http://schemas.microsoft.com/office/powerpoint/2010/main" val="31384348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C0568-7F48-FCED-F3CF-6B70DF2F9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Since 2000 their should be no debate about whether Climate Change is happening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CAFBB96-42FF-F311-ACF8-75BA782B7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831" t="23413" r="14584" b="11717"/>
          <a:stretch/>
        </p:blipFill>
        <p:spPr>
          <a:xfrm>
            <a:off x="1487021" y="1690688"/>
            <a:ext cx="5467168" cy="5039721"/>
          </a:xfrm>
        </p:spPr>
      </p:pic>
    </p:spTree>
    <p:extLst>
      <p:ext uri="{BB962C8B-B14F-4D97-AF65-F5344CB8AC3E}">
        <p14:creationId xmlns:p14="http://schemas.microsoft.com/office/powerpoint/2010/main" val="1026711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61EDA-0AE3-22F3-2779-8D185D5D8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…..and this is the </a:t>
            </a:r>
            <a:br>
              <a:rPr lang="en-GB" dirty="0"/>
            </a:br>
            <a:r>
              <a:rPr lang="en-GB" dirty="0"/>
              <a:t>     case in the UK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96FBB7C-F2DF-9EA8-428E-FF198C3C79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5556" t="11802" r="8811" b="5363"/>
          <a:stretch/>
        </p:blipFill>
        <p:spPr>
          <a:xfrm>
            <a:off x="5554524" y="127592"/>
            <a:ext cx="6383173" cy="6517758"/>
          </a:xfrm>
        </p:spPr>
      </p:pic>
    </p:spTree>
    <p:extLst>
      <p:ext uri="{BB962C8B-B14F-4D97-AF65-F5344CB8AC3E}">
        <p14:creationId xmlns:p14="http://schemas.microsoft.com/office/powerpoint/2010/main" val="29328165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97184-9484-CFAF-CA2A-9017F7045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Structures and Processes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6B2E57-9D1C-C4BC-3273-C9885F8FFE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Climate Change Committee</a:t>
            </a:r>
          </a:p>
          <a:p>
            <a:r>
              <a:rPr lang="en-GB" dirty="0"/>
              <a:t>Genuinely professional (and independent) advisory group</a:t>
            </a:r>
          </a:p>
          <a:p>
            <a:pPr lvl="1"/>
            <a:r>
              <a:rPr lang="en-GB" dirty="0"/>
              <a:t>6</a:t>
            </a:r>
            <a:r>
              <a:rPr lang="en-GB" baseline="30000" dirty="0"/>
              <a:t>th</a:t>
            </a:r>
            <a:r>
              <a:rPr lang="en-GB" dirty="0"/>
              <a:t> Carbon Budget   	    Dec 2020</a:t>
            </a:r>
          </a:p>
          <a:p>
            <a:pPr lvl="1"/>
            <a:r>
              <a:rPr lang="en-GB" dirty="0"/>
              <a:t>Annual Report on Progress   Jun 2023</a:t>
            </a:r>
          </a:p>
          <a:p>
            <a:pPr lvl="1"/>
            <a:endParaRPr lang="en-GB" dirty="0"/>
          </a:p>
          <a:p>
            <a:r>
              <a:rPr lang="en-GB" dirty="0"/>
              <a:t>Actual Government Policy</a:t>
            </a:r>
          </a:p>
          <a:p>
            <a:pPr lvl="1"/>
            <a:r>
              <a:rPr lang="en-GB" dirty="0"/>
              <a:t>Department for Energy Security and Net Zero</a:t>
            </a:r>
          </a:p>
          <a:p>
            <a:pPr lvl="2"/>
            <a:r>
              <a:rPr lang="en-GB" dirty="0"/>
              <a:t>Carbon Budget Delivery Plan March 2023</a:t>
            </a:r>
          </a:p>
          <a:p>
            <a:endParaRPr lang="en-GB" dirty="0"/>
          </a:p>
          <a:p>
            <a:r>
              <a:rPr lang="en-GB" dirty="0"/>
              <a:t>Other groups and influences</a:t>
            </a:r>
          </a:p>
          <a:p>
            <a:pPr lvl="1"/>
            <a:r>
              <a:rPr lang="en-GB" dirty="0"/>
              <a:t>Other Political Parties, Extinction Rebellion</a:t>
            </a:r>
          </a:p>
          <a:p>
            <a:pPr lvl="1"/>
            <a:r>
              <a:rPr lang="en-GB" dirty="0"/>
              <a:t>Companies, individuals…… </a:t>
            </a:r>
          </a:p>
        </p:txBody>
      </p:sp>
    </p:spTree>
    <p:extLst>
      <p:ext uri="{BB962C8B-B14F-4D97-AF65-F5344CB8AC3E}">
        <p14:creationId xmlns:p14="http://schemas.microsoft.com/office/powerpoint/2010/main" val="786436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314A5-DFDB-B6B1-F822-43D08D14C2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UK NDC at COP26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1EC0A-CE81-D5EE-62CF-E070F6C62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68% fall in emissions from 1990 levels by 2030</a:t>
            </a:r>
          </a:p>
          <a:p>
            <a:pPr lvl="1"/>
            <a:r>
              <a:rPr lang="en-GB" dirty="0"/>
              <a:t>In 2022 46% below 1990 levels</a:t>
            </a:r>
          </a:p>
          <a:p>
            <a:pPr lvl="1"/>
            <a:r>
              <a:rPr lang="en-GB" dirty="0"/>
              <a:t>Target Implies RATE of reduction outside power sector must almost quadruple</a:t>
            </a:r>
          </a:p>
          <a:p>
            <a:pPr lvl="1"/>
            <a:endParaRPr lang="en-GB" dirty="0"/>
          </a:p>
          <a:p>
            <a:r>
              <a:rPr lang="en-GB" dirty="0"/>
              <a:t>Plans will meet 50% of reductions needed from 2022 levels </a:t>
            </a:r>
          </a:p>
          <a:p>
            <a:pPr lvl="1"/>
            <a:r>
              <a:rPr lang="en-GB" dirty="0"/>
              <a:t>Including policies with some risks this rises to 80%</a:t>
            </a:r>
          </a:p>
          <a:p>
            <a:pPr lvl="1"/>
            <a:r>
              <a:rPr lang="en-GB" dirty="0"/>
              <a:t>But plans do not achieve final 20% </a:t>
            </a:r>
          </a:p>
          <a:p>
            <a:pPr lvl="1"/>
            <a:endParaRPr lang="en-GB" dirty="0"/>
          </a:p>
          <a:p>
            <a:r>
              <a:rPr lang="en-GB" dirty="0"/>
              <a:t>Fossil fuel expansion inconsistent with ‘leading’ internationally </a:t>
            </a:r>
          </a:p>
        </p:txBody>
      </p:sp>
    </p:spTree>
    <p:extLst>
      <p:ext uri="{BB962C8B-B14F-4D97-AF65-F5344CB8AC3E}">
        <p14:creationId xmlns:p14="http://schemas.microsoft.com/office/powerpoint/2010/main" val="27775353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35B28A-4AB3-EF88-0492-5431EE37CA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Climate Change Committee 2023 Report on Progress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43B1D-B60A-568E-26D8-FBB035AAA9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‘Confidence of CCC that UK will meet its medium term targets has decreased in the last year’</a:t>
            </a:r>
          </a:p>
          <a:p>
            <a:endParaRPr lang="en-GB" dirty="0"/>
          </a:p>
          <a:p>
            <a:pPr algn="l"/>
            <a:r>
              <a:rPr lang="en-GB" sz="2800" b="0" i="0" u="none" strike="noStrike" baseline="0" dirty="0">
                <a:latin typeface="CenturyGothic"/>
              </a:rPr>
              <a:t>Our response to the recent fossil fuel price crisis did not embrace the rapid steps that could have been taken to reduce energy demand and grow renewable generation. </a:t>
            </a:r>
          </a:p>
          <a:p>
            <a:pPr algn="l"/>
            <a:r>
              <a:rPr lang="en-GB" sz="2800" b="0" i="0" u="none" strike="noStrike" baseline="0" dirty="0">
                <a:latin typeface="CenturyGothic"/>
              </a:rPr>
              <a:t>We have backtracked on fossil fuel commitments, with the consenting of a new coal mine and support for new UK oil and gas production – despite the strong wording of the Glasgow Climate Pact. </a:t>
            </a:r>
          </a:p>
          <a:p>
            <a:pPr algn="l"/>
            <a:r>
              <a:rPr lang="en-GB" sz="2800" b="0" i="0" u="none" strike="noStrike" baseline="0" dirty="0">
                <a:latin typeface="CenturyGothic"/>
              </a:rPr>
              <a:t>And we have been slow to react to the US Inflation Reduction Act and the EU’s proposed Green Deal Industrial Plan, which are now a strong pull for green investment away from the UK.</a:t>
            </a:r>
          </a:p>
          <a:p>
            <a:endParaRPr lang="en-GB" dirty="0"/>
          </a:p>
          <a:p>
            <a:endParaRPr lang="en-GB" dirty="0"/>
          </a:p>
          <a:p>
            <a:pPr marL="457200" lvl="1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14666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28591</TotalTime>
  <Words>1775</Words>
  <Application>Microsoft Office PowerPoint</Application>
  <PresentationFormat>Widescreen</PresentationFormat>
  <Paragraphs>219</Paragraphs>
  <Slides>28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CenturyGothic</vt:lpstr>
      <vt:lpstr>Office Theme</vt:lpstr>
      <vt:lpstr>UK Progress towards Net Zero   </vt:lpstr>
      <vt:lpstr>Contents</vt:lpstr>
      <vt:lpstr>Overview – UK in the world</vt:lpstr>
      <vt:lpstr>Emissions  By Country</vt:lpstr>
      <vt:lpstr>Since 2000 their should be no debate about whether Climate Change is happening</vt:lpstr>
      <vt:lpstr>…..and this is the       case in the UK</vt:lpstr>
      <vt:lpstr>UK Structures and Processes</vt:lpstr>
      <vt:lpstr>UK NDC at COP26</vt:lpstr>
      <vt:lpstr>Climate Change Committee 2023 Report on Progress</vt:lpstr>
      <vt:lpstr>UK Emissions over time  by sector -  Actual &amp;  future Carbon  Budget Pathway  </vt:lpstr>
      <vt:lpstr>Required reduction ex electricity supply</vt:lpstr>
      <vt:lpstr>Progress against key  indicators</vt:lpstr>
      <vt:lpstr>Comments on Progress by Sector Follow</vt:lpstr>
      <vt:lpstr>Progress – General across sectors</vt:lpstr>
      <vt:lpstr>Progress - Transport</vt:lpstr>
      <vt:lpstr>Progress - Electricity Supply (11% 2022 emissions)</vt:lpstr>
      <vt:lpstr>Progress – Buildings    (17% 2022 emissions)</vt:lpstr>
      <vt:lpstr>Progress – Industry 14% 2022 emissions</vt:lpstr>
      <vt:lpstr>Progress - Agriculture and Land Use 11% 2022 emissions</vt:lpstr>
      <vt:lpstr>Overall policies will only meet 50% - 80% of reductions needed</vt:lpstr>
      <vt:lpstr>Shortfall v NDC target particularly in Industry, Buildings and Surface Transport</vt:lpstr>
      <vt:lpstr>END</vt:lpstr>
      <vt:lpstr>PowerPoint Presentation</vt:lpstr>
      <vt:lpstr>Policy Scorecard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 Progress towards Net Zero   </dc:title>
  <dc:creator>Stewart Edge</dc:creator>
  <cp:lastModifiedBy>Stewart Edge</cp:lastModifiedBy>
  <cp:revision>39</cp:revision>
  <dcterms:created xsi:type="dcterms:W3CDTF">2023-08-24T10:34:20Z</dcterms:created>
  <dcterms:modified xsi:type="dcterms:W3CDTF">2023-09-13T07:05:23Z</dcterms:modified>
</cp:coreProperties>
</file>