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9" r:id="rId2"/>
    <p:sldId id="330" r:id="rId3"/>
    <p:sldId id="331" r:id="rId4"/>
    <p:sldId id="332" r:id="rId5"/>
    <p:sldId id="333" r:id="rId6"/>
    <p:sldId id="334" r:id="rId7"/>
    <p:sldId id="335" r:id="rId8"/>
    <p:sldId id="336" r:id="rId9"/>
    <p:sldId id="341" r:id="rId10"/>
    <p:sldId id="339" r:id="rId11"/>
    <p:sldId id="337" r:id="rId12"/>
    <p:sldId id="338" r:id="rId13"/>
    <p:sldId id="342" r:id="rId14"/>
    <p:sldId id="343" r:id="rId15"/>
    <p:sldId id="344" r:id="rId16"/>
    <p:sldId id="312" r:id="rId17"/>
    <p:sldId id="311" r:id="rId18"/>
    <p:sldId id="340" r:id="rId19"/>
    <p:sldId id="352" r:id="rId20"/>
    <p:sldId id="351" r:id="rId21"/>
    <p:sldId id="345" r:id="rId22"/>
    <p:sldId id="313" r:id="rId23"/>
    <p:sldId id="347" r:id="rId24"/>
    <p:sldId id="346" r:id="rId25"/>
    <p:sldId id="348" r:id="rId26"/>
    <p:sldId id="349" r:id="rId27"/>
    <p:sldId id="35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208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1" autoAdjust="0"/>
    <p:restoredTop sz="85104" autoAdjust="0"/>
  </p:normalViewPr>
  <p:slideViewPr>
    <p:cSldViewPr snapToGrid="0">
      <p:cViewPr varScale="1">
        <p:scale>
          <a:sx n="93" d="100"/>
          <a:sy n="93" d="100"/>
        </p:scale>
        <p:origin x="2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ndrew\Desktop\Andrew\My%20Documents\AP\Climate%20change\Government%20statistics\AUK-Chapter8-14jul22%20-%20livestock.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Andrew\Desktop\Andrew\My%20Documents\AP\Climate%20change\Government%20statistics\AUK-Chapter8-14jul22%20-%20livestock.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ndrew\Desktop\Andrew\My%20Documents\AP\Climate%20change\Government%20statistics\AUK-Chapter8-14jul22%20-%20livestock.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Andrew\Desktop\Andrew\My%20Documents\AP\Climate%20change\Government%20statistics\AUK-Chapter8-14jul22%20-%20livestock.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Andrew\Desktop\Andrew\My%20Documents\AP\Climate%20change\Government%20statistics\AUK-Chapter8-14jul22%20-%20livestoc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400" b="0" i="0" u="none" strike="noStrike" kern="1200" spc="0" baseline="0">
                <a:solidFill>
                  <a:srgbClr val="595959"/>
                </a:solidFill>
                <a:latin typeface="Calibri"/>
              </a:defRPr>
            </a:pPr>
            <a:r>
              <a:rPr lang="en-GB" sz="1400" b="0" i="0" u="none" strike="noStrike" kern="1200" cap="none" spc="0" baseline="0">
                <a:solidFill>
                  <a:srgbClr val="595959"/>
                </a:solidFill>
                <a:uFillTx/>
                <a:latin typeface="Calibri"/>
              </a:rPr>
              <a:t>Pig carcass mass (1000 tonnes) </a:t>
            </a:r>
          </a:p>
        </c:rich>
      </c:tx>
      <c:overlay val="0"/>
      <c:spPr>
        <a:noFill/>
        <a:ln>
          <a:noFill/>
        </a:ln>
      </c:spPr>
    </c:title>
    <c:autoTitleDeleted val="0"/>
    <c:plotArea>
      <c:layout/>
      <c:lineChart>
        <c:grouping val="standard"/>
        <c:varyColors val="0"/>
        <c:ser>
          <c:idx val="0"/>
          <c:order val="0"/>
          <c:tx>
            <c:v>Home-produced</c:v>
          </c:tx>
          <c:spPr>
            <a:ln w="28575" cap="rnd">
              <a:solidFill>
                <a:srgbClr val="5B9BD5"/>
              </a:solidFill>
              <a:prstDash val="solid"/>
              <a:round/>
            </a:ln>
          </c:spPr>
          <c:marker>
            <c:symbol val="none"/>
          </c:marker>
          <c:cat>
            <c:strRef>
              <c:f>'Pigs_(Table_8_3)'!$N$9:$AX$9</c:f>
              <c:strCache>
                <c:ptCount val="37"/>
                <c:pt idx="0">
                  <c:v>1985</c:v>
                </c:pt>
                <c:pt idx="1">
                  <c:v>1986</c:v>
                </c:pt>
                <c:pt idx="2">
                  <c:v>1987
</c:v>
                </c:pt>
                <c:pt idx="3">
                  <c:v>1988</c:v>
                </c:pt>
                <c:pt idx="4">
                  <c:v>1989</c:v>
                </c:pt>
                <c:pt idx="5">
                  <c:v>1990</c:v>
                </c:pt>
                <c:pt idx="6">
                  <c:v>1991</c:v>
                </c:pt>
                <c:pt idx="7">
                  <c:v>1992
</c:v>
                </c:pt>
                <c:pt idx="8">
                  <c:v>1993</c:v>
                </c:pt>
                <c:pt idx="9">
                  <c:v>1994</c:v>
                </c:pt>
                <c:pt idx="10">
                  <c:v>1995</c:v>
                </c:pt>
                <c:pt idx="11">
                  <c:v>1996</c:v>
                </c:pt>
                <c:pt idx="12">
                  <c:v>1997</c:v>
                </c:pt>
                <c:pt idx="13">
                  <c:v>1998
</c:v>
                </c:pt>
                <c:pt idx="14">
                  <c:v>1999</c:v>
                </c:pt>
                <c:pt idx="15">
                  <c:v>2000</c:v>
                </c:pt>
                <c:pt idx="16">
                  <c:v>2001</c:v>
                </c:pt>
                <c:pt idx="17">
                  <c:v>2002</c:v>
                </c:pt>
                <c:pt idx="18">
                  <c:v>2003</c:v>
                </c:pt>
                <c:pt idx="19">
                  <c:v>2004
</c:v>
                </c:pt>
                <c:pt idx="20">
                  <c:v>2005</c:v>
                </c:pt>
                <c:pt idx="21">
                  <c:v>2006</c:v>
                </c:pt>
                <c:pt idx="22">
                  <c:v>2007</c:v>
                </c:pt>
                <c:pt idx="23">
                  <c:v>2008</c:v>
                </c:pt>
                <c:pt idx="24">
                  <c:v>2009</c:v>
                </c:pt>
                <c:pt idx="25">
                  <c:v>2010
</c:v>
                </c:pt>
                <c:pt idx="26">
                  <c:v>2011</c:v>
                </c:pt>
                <c:pt idx="27">
                  <c:v>2012</c:v>
                </c:pt>
                <c:pt idx="28">
                  <c:v>2013</c:v>
                </c:pt>
                <c:pt idx="29">
                  <c:v>2014</c:v>
                </c:pt>
                <c:pt idx="30">
                  <c:v>2015</c:v>
                </c:pt>
                <c:pt idx="31">
                  <c:v>2016</c:v>
                </c:pt>
                <c:pt idx="32">
                  <c:v>2017</c:v>
                </c:pt>
                <c:pt idx="33">
                  <c:v>2018</c:v>
                </c:pt>
                <c:pt idx="34">
                  <c:v>2019</c:v>
                </c:pt>
                <c:pt idx="35">
                  <c:v>2020</c:v>
                </c:pt>
                <c:pt idx="36">
                  <c:v>2021
</c:v>
                </c:pt>
              </c:strCache>
            </c:strRef>
          </c:cat>
          <c:val>
            <c:numRef>
              <c:f>'Pigs_(Table_8_3)'!$N$31:$AX$31</c:f>
              <c:numCache>
                <c:formatCode>#,##0</c:formatCode>
                <c:ptCount val="37"/>
                <c:pt idx="0">
                  <c:v>976.37357303533338</c:v>
                </c:pt>
                <c:pt idx="1">
                  <c:v>1001.6399399913334</c:v>
                </c:pt>
                <c:pt idx="2">
                  <c:v>1012.5667134726667</c:v>
                </c:pt>
                <c:pt idx="3">
                  <c:v>1037.233767692685</c:v>
                </c:pt>
                <c:pt idx="4">
                  <c:v>961.50650022566663</c:v>
                </c:pt>
                <c:pt idx="5">
                  <c:v>970.39401453352855</c:v>
                </c:pt>
                <c:pt idx="6">
                  <c:v>1007.5864287696667</c:v>
                </c:pt>
                <c:pt idx="7">
                  <c:v>1001.8120332973942</c:v>
                </c:pt>
                <c:pt idx="8">
                  <c:v>1023.4005705122294</c:v>
                </c:pt>
                <c:pt idx="9">
                  <c:v>1060.9128780833332</c:v>
                </c:pt>
                <c:pt idx="10">
                  <c:v>1010.0543770546104</c:v>
                </c:pt>
                <c:pt idx="11">
                  <c:v>996.82417164838353</c:v>
                </c:pt>
                <c:pt idx="12">
                  <c:v>1089.6408274297401</c:v>
                </c:pt>
                <c:pt idx="13">
                  <c:v>1128.0600465675618</c:v>
                </c:pt>
                <c:pt idx="14">
                  <c:v>1042.2997470816672</c:v>
                </c:pt>
                <c:pt idx="15">
                  <c:v>906.54646858837009</c:v>
                </c:pt>
                <c:pt idx="16">
                  <c:v>776.87236460953886</c:v>
                </c:pt>
                <c:pt idx="17">
                  <c:v>774.43381943741542</c:v>
                </c:pt>
                <c:pt idx="18">
                  <c:v>687.89964273007934</c:v>
                </c:pt>
                <c:pt idx="19">
                  <c:v>678.64264303776906</c:v>
                </c:pt>
                <c:pt idx="20">
                  <c:v>669.25273790637721</c:v>
                </c:pt>
                <c:pt idx="21">
                  <c:v>667.49022433207517</c:v>
                </c:pt>
                <c:pt idx="22">
                  <c:v>706.65084434123014</c:v>
                </c:pt>
                <c:pt idx="23">
                  <c:v>705.65367965832968</c:v>
                </c:pt>
                <c:pt idx="24">
                  <c:v>681.18494467564813</c:v>
                </c:pt>
                <c:pt idx="25">
                  <c:v>712.17064230430196</c:v>
                </c:pt>
                <c:pt idx="26">
                  <c:v>756.76233822240886</c:v>
                </c:pt>
                <c:pt idx="27">
                  <c:v>776.0025435271574</c:v>
                </c:pt>
                <c:pt idx="28">
                  <c:v>787.00590579751167</c:v>
                </c:pt>
                <c:pt idx="29">
                  <c:v>821.97198219298616</c:v>
                </c:pt>
                <c:pt idx="30">
                  <c:v>860.88801355064606</c:v>
                </c:pt>
                <c:pt idx="31">
                  <c:v>886.72081371717422</c:v>
                </c:pt>
                <c:pt idx="32">
                  <c:v>867.27827117901575</c:v>
                </c:pt>
                <c:pt idx="33">
                  <c:v>889.76977857392001</c:v>
                </c:pt>
                <c:pt idx="34">
                  <c:v>919.18804178948449</c:v>
                </c:pt>
                <c:pt idx="35">
                  <c:v>944.13832607660481</c:v>
                </c:pt>
                <c:pt idx="36">
                  <c:v>982.24526583547947</c:v>
                </c:pt>
              </c:numCache>
            </c:numRef>
          </c:val>
          <c:smooth val="0"/>
        </c:ser>
        <c:ser>
          <c:idx val="1"/>
          <c:order val="1"/>
          <c:tx>
            <c:v>Imported (from EU)</c:v>
          </c:tx>
          <c:spPr>
            <a:ln w="28575" cap="rnd">
              <a:solidFill>
                <a:srgbClr val="ED7D31"/>
              </a:solidFill>
              <a:prstDash val="solid"/>
              <a:round/>
            </a:ln>
          </c:spPr>
          <c:marker>
            <c:symbol val="none"/>
          </c:marker>
          <c:cat>
            <c:strRef>
              <c:f>'Pigs_(Table_8_3)'!$N$9:$AX$9</c:f>
              <c:strCache>
                <c:ptCount val="37"/>
                <c:pt idx="0">
                  <c:v>1985</c:v>
                </c:pt>
                <c:pt idx="1">
                  <c:v>1986</c:v>
                </c:pt>
                <c:pt idx="2">
                  <c:v>1987
</c:v>
                </c:pt>
                <c:pt idx="3">
                  <c:v>1988</c:v>
                </c:pt>
                <c:pt idx="4">
                  <c:v>1989</c:v>
                </c:pt>
                <c:pt idx="5">
                  <c:v>1990</c:v>
                </c:pt>
                <c:pt idx="6">
                  <c:v>1991</c:v>
                </c:pt>
                <c:pt idx="7">
                  <c:v>1992
</c:v>
                </c:pt>
                <c:pt idx="8">
                  <c:v>1993</c:v>
                </c:pt>
                <c:pt idx="9">
                  <c:v>1994</c:v>
                </c:pt>
                <c:pt idx="10">
                  <c:v>1995</c:v>
                </c:pt>
                <c:pt idx="11">
                  <c:v>1996</c:v>
                </c:pt>
                <c:pt idx="12">
                  <c:v>1997</c:v>
                </c:pt>
                <c:pt idx="13">
                  <c:v>1998
</c:v>
                </c:pt>
                <c:pt idx="14">
                  <c:v>1999</c:v>
                </c:pt>
                <c:pt idx="15">
                  <c:v>2000</c:v>
                </c:pt>
                <c:pt idx="16">
                  <c:v>2001</c:v>
                </c:pt>
                <c:pt idx="17">
                  <c:v>2002</c:v>
                </c:pt>
                <c:pt idx="18">
                  <c:v>2003</c:v>
                </c:pt>
                <c:pt idx="19">
                  <c:v>2004
</c:v>
                </c:pt>
                <c:pt idx="20">
                  <c:v>2005</c:v>
                </c:pt>
                <c:pt idx="21">
                  <c:v>2006</c:v>
                </c:pt>
                <c:pt idx="22">
                  <c:v>2007</c:v>
                </c:pt>
                <c:pt idx="23">
                  <c:v>2008</c:v>
                </c:pt>
                <c:pt idx="24">
                  <c:v>2009</c:v>
                </c:pt>
                <c:pt idx="25">
                  <c:v>2010
</c:v>
                </c:pt>
                <c:pt idx="26">
                  <c:v>2011</c:v>
                </c:pt>
                <c:pt idx="27">
                  <c:v>2012</c:v>
                </c:pt>
                <c:pt idx="28">
                  <c:v>2013</c:v>
                </c:pt>
                <c:pt idx="29">
                  <c:v>2014</c:v>
                </c:pt>
                <c:pt idx="30">
                  <c:v>2015</c:v>
                </c:pt>
                <c:pt idx="31">
                  <c:v>2016</c:v>
                </c:pt>
                <c:pt idx="32">
                  <c:v>2017</c:v>
                </c:pt>
                <c:pt idx="33">
                  <c:v>2018</c:v>
                </c:pt>
                <c:pt idx="34">
                  <c:v>2019</c:v>
                </c:pt>
                <c:pt idx="35">
                  <c:v>2020</c:v>
                </c:pt>
                <c:pt idx="36">
                  <c:v>2021
</c:v>
                </c:pt>
              </c:strCache>
            </c:strRef>
          </c:cat>
          <c:val>
            <c:numRef>
              <c:f>'Pigs_(Table_8_3)'!$N$32:$AX$32</c:f>
              <c:numCache>
                <c:formatCode>#,##0</c:formatCode>
                <c:ptCount val="37"/>
                <c:pt idx="0">
                  <c:v>356.8990111706666</c:v>
                </c:pt>
                <c:pt idx="1">
                  <c:v>347.76982855699998</c:v>
                </c:pt>
                <c:pt idx="2">
                  <c:v>365.12504819066658</c:v>
                </c:pt>
                <c:pt idx="3">
                  <c:v>371.1382054713639</c:v>
                </c:pt>
                <c:pt idx="4">
                  <c:v>409.16501858399994</c:v>
                </c:pt>
                <c:pt idx="5">
                  <c:v>396.1450077746706</c:v>
                </c:pt>
                <c:pt idx="6">
                  <c:v>383.37322584166662</c:v>
                </c:pt>
                <c:pt idx="7">
                  <c:v>376.74430436423006</c:v>
                </c:pt>
                <c:pt idx="8">
                  <c:v>403.55659035397963</c:v>
                </c:pt>
                <c:pt idx="9">
                  <c:v>388.37248353666666</c:v>
                </c:pt>
                <c:pt idx="10">
                  <c:v>447.51471558666663</c:v>
                </c:pt>
                <c:pt idx="11">
                  <c:v>529.04675775633325</c:v>
                </c:pt>
                <c:pt idx="12">
                  <c:v>479.94298257765377</c:v>
                </c:pt>
                <c:pt idx="13">
                  <c:v>476.39956355006564</c:v>
                </c:pt>
                <c:pt idx="14">
                  <c:v>514.99558759306535</c:v>
                </c:pt>
                <c:pt idx="15">
                  <c:v>598.84002026570124</c:v>
                </c:pt>
                <c:pt idx="16">
                  <c:v>599.95588387600878</c:v>
                </c:pt>
                <c:pt idx="17">
                  <c:v>677.26973476125988</c:v>
                </c:pt>
                <c:pt idx="18">
                  <c:v>800.03737044777995</c:v>
                </c:pt>
                <c:pt idx="19">
                  <c:v>804.48178441324785</c:v>
                </c:pt>
                <c:pt idx="20">
                  <c:v>835.97106286533335</c:v>
                </c:pt>
                <c:pt idx="21">
                  <c:v>837.24601801666677</c:v>
                </c:pt>
                <c:pt idx="22">
                  <c:v>864.02058270525208</c:v>
                </c:pt>
                <c:pt idx="23">
                  <c:v>807.37250469081062</c:v>
                </c:pt>
                <c:pt idx="24">
                  <c:v>810.07241604875605</c:v>
                </c:pt>
                <c:pt idx="25">
                  <c:v>805.1886503290001</c:v>
                </c:pt>
                <c:pt idx="26">
                  <c:v>778.20282969298125</c:v>
                </c:pt>
                <c:pt idx="27">
                  <c:v>731.03675254699988</c:v>
                </c:pt>
                <c:pt idx="28">
                  <c:v>723.9440940613332</c:v>
                </c:pt>
                <c:pt idx="29">
                  <c:v>732.55418081892037</c:v>
                </c:pt>
                <c:pt idx="30">
                  <c:v>738.27201147788958</c:v>
                </c:pt>
                <c:pt idx="31">
                  <c:v>798.30569101579283</c:v>
                </c:pt>
                <c:pt idx="32">
                  <c:v>802.79380273173581</c:v>
                </c:pt>
                <c:pt idx="33">
                  <c:v>791.60396401942216</c:v>
                </c:pt>
                <c:pt idx="34">
                  <c:v>756.47982477037237</c:v>
                </c:pt>
                <c:pt idx="35">
                  <c:v>665.16232322033682</c:v>
                </c:pt>
                <c:pt idx="36">
                  <c:v>622.65338042522001</c:v>
                </c:pt>
              </c:numCache>
            </c:numRef>
          </c:val>
          <c:smooth val="0"/>
        </c:ser>
        <c:dLbls>
          <c:showLegendKey val="0"/>
          <c:showVal val="0"/>
          <c:showCatName val="0"/>
          <c:showSerName val="0"/>
          <c:showPercent val="0"/>
          <c:showBubbleSize val="0"/>
        </c:dLbls>
        <c:smooth val="0"/>
        <c:axId val="1842177616"/>
        <c:axId val="1842171632"/>
      </c:lineChart>
      <c:valAx>
        <c:axId val="1842171632"/>
        <c:scaling>
          <c:orientation val="minMax"/>
        </c:scaling>
        <c:delete val="0"/>
        <c:axPos val="l"/>
        <c:majorGridlines>
          <c:spPr>
            <a:ln w="9528" cap="flat">
              <a:solidFill>
                <a:srgbClr val="D9D9D9"/>
              </a:solidFill>
              <a:prstDash val="solid"/>
              <a:round/>
            </a:ln>
          </c:spPr>
        </c:majorGridlines>
        <c:numFmt formatCode="#,##0" sourceLinked="1"/>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Calibri"/>
              </a:defRPr>
            </a:pPr>
            <a:endParaRPr lang="en-US"/>
          </a:p>
        </c:txPr>
        <c:crossAx val="1842177616"/>
        <c:crosses val="autoZero"/>
        <c:crossBetween val="between"/>
      </c:valAx>
      <c:catAx>
        <c:axId val="1842177616"/>
        <c:scaling>
          <c:orientation val="minMax"/>
        </c:scaling>
        <c:delete val="0"/>
        <c:axPos val="b"/>
        <c:majorGridlines>
          <c:spPr>
            <a:ln w="9528" cap="flat">
              <a:solidFill>
                <a:srgbClr val="D9D9D9"/>
              </a:solidFill>
              <a:prstDash val="solid"/>
              <a:round/>
            </a:ln>
          </c:spPr>
        </c:majorGridlines>
        <c:numFmt formatCode="General" sourceLinked="1"/>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Calibri"/>
              </a:defRPr>
            </a:pPr>
            <a:endParaRPr lang="en-US"/>
          </a:p>
        </c:txPr>
        <c:crossAx val="1842171632"/>
        <c:crosses val="autoZero"/>
        <c:auto val="1"/>
        <c:lblAlgn val="ctr"/>
        <c:lblOffset val="100"/>
        <c:tickLblSkip val="5"/>
        <c:noMultiLvlLbl val="0"/>
      </c:catAx>
      <c:spPr>
        <a:noFill/>
        <a:ln>
          <a:noFill/>
        </a:ln>
      </c:spPr>
    </c:plotArea>
    <c:legend>
      <c:legendPos val="b"/>
      <c:overlay val="0"/>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Calibri"/>
            </a:defRPr>
          </a:pPr>
          <a:endParaRPr lang="en-US"/>
        </a:p>
      </c:txPr>
    </c:legend>
    <c:plotVisOnly val="1"/>
    <c:dispBlanksAs val="gap"/>
    <c:showDLblsOverMax val="0"/>
  </c:chart>
  <c:spPr>
    <a:solidFill>
      <a:srgbClr val="FFFFFF"/>
    </a:solid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400" b="0" i="0" u="none" strike="noStrike" kern="1200" spc="0" baseline="0">
                <a:solidFill>
                  <a:srgbClr val="595959"/>
                </a:solidFill>
                <a:latin typeface="Calibri"/>
              </a:defRPr>
            </a:pPr>
            <a:r>
              <a:rPr lang="en-GB" sz="1400" b="0" i="0" u="none" strike="noStrike" kern="1200" cap="none" spc="0" baseline="0">
                <a:solidFill>
                  <a:srgbClr val="595959"/>
                </a:solidFill>
                <a:uFillTx/>
                <a:latin typeface="Calibri"/>
              </a:rPr>
              <a:t>Poultry production (thousand tons)  </a:t>
            </a:r>
          </a:p>
        </c:rich>
      </c:tx>
      <c:overlay val="0"/>
      <c:spPr>
        <a:noFill/>
        <a:ln>
          <a:noFill/>
        </a:ln>
      </c:spPr>
    </c:title>
    <c:autoTitleDeleted val="0"/>
    <c:plotArea>
      <c:layout>
        <c:manualLayout>
          <c:layoutTarget val="inner"/>
          <c:xMode val="edge"/>
          <c:yMode val="edge"/>
          <c:x val="3.7147440732240154E-2"/>
          <c:y val="6.917362762750999E-2"/>
          <c:w val="0.94919794174381078"/>
          <c:h val="0.87396922993861426"/>
        </c:manualLayout>
      </c:layout>
      <c:lineChart>
        <c:grouping val="standard"/>
        <c:varyColors val="0"/>
        <c:ser>
          <c:idx val="0"/>
          <c:order val="0"/>
          <c:spPr>
            <a:ln w="28575" cap="rnd">
              <a:solidFill>
                <a:srgbClr val="5B9BD5"/>
              </a:solidFill>
              <a:prstDash val="solid"/>
              <a:round/>
            </a:ln>
          </c:spPr>
          <c:marker>
            <c:symbol val="none"/>
          </c:marker>
          <c:cat>
            <c:strRef>
              <c:f>'Poultry_(Table_8_5)'!$N$9:$AX$9</c:f>
              <c:strCache>
                <c:ptCount val="37"/>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
</c:v>
                </c:pt>
              </c:strCache>
            </c:strRef>
          </c:cat>
          <c:val>
            <c:numRef>
              <c:f>'Poultry_(Table_8_5)'!$N$22:$AX$22</c:f>
              <c:numCache>
                <c:formatCode>#,##0</c:formatCode>
                <c:ptCount val="37"/>
                <c:pt idx="0">
                  <c:v>649.39300404793255</c:v>
                </c:pt>
                <c:pt idx="1">
                  <c:v>709.41099999999994</c:v>
                </c:pt>
                <c:pt idx="2">
                  <c:v>804.37900000000002</c:v>
                </c:pt>
                <c:pt idx="3">
                  <c:v>890.03</c:v>
                </c:pt>
                <c:pt idx="4">
                  <c:v>841.45600000000002</c:v>
                </c:pt>
                <c:pt idx="5">
                  <c:v>876.93200000000002</c:v>
                </c:pt>
                <c:pt idx="6">
                  <c:v>913.58199999999999</c:v>
                </c:pt>
                <c:pt idx="7">
                  <c:v>914.08100000000002</c:v>
                </c:pt>
                <c:pt idx="8">
                  <c:v>934.02200000000005</c:v>
                </c:pt>
                <c:pt idx="9">
                  <c:v>1017.3690801607253</c:v>
                </c:pt>
                <c:pt idx="10">
                  <c:v>1046.4016409479329</c:v>
                </c:pt>
                <c:pt idx="11">
                  <c:v>1094.3367507569646</c:v>
                </c:pt>
                <c:pt idx="12">
                  <c:v>1136.7510389020358</c:v>
                </c:pt>
                <c:pt idx="13">
                  <c:v>1155.0055426222068</c:v>
                </c:pt>
                <c:pt idx="14">
                  <c:v>1185.1779037949843</c:v>
                </c:pt>
                <c:pt idx="15">
                  <c:v>1162.6091178603162</c:v>
                </c:pt>
                <c:pt idx="16">
                  <c:v>1211.4272898812121</c:v>
                </c:pt>
                <c:pt idx="17">
                  <c:v>1222.0928364206732</c:v>
                </c:pt>
                <c:pt idx="18">
                  <c:v>1245.3063339615239</c:v>
                </c:pt>
                <c:pt idx="19">
                  <c:v>1245.6867794853554</c:v>
                </c:pt>
                <c:pt idx="20">
                  <c:v>1282.4727618223053</c:v>
                </c:pt>
                <c:pt idx="21">
                  <c:v>1237.0207649701456</c:v>
                </c:pt>
                <c:pt idx="22">
                  <c:v>1211.7716754148644</c:v>
                </c:pt>
                <c:pt idx="23">
                  <c:v>1213.625116660643</c:v>
                </c:pt>
                <c:pt idx="24">
                  <c:v>1220.4115646781461</c:v>
                </c:pt>
                <c:pt idx="25">
                  <c:v>1323.0098102296795</c:v>
                </c:pt>
                <c:pt idx="26">
                  <c:v>1297.274538099816</c:v>
                </c:pt>
                <c:pt idx="27">
                  <c:v>1321.8360957126206</c:v>
                </c:pt>
                <c:pt idx="28">
                  <c:v>1388.3433188975093</c:v>
                </c:pt>
                <c:pt idx="29">
                  <c:v>1383.2444406250761</c:v>
                </c:pt>
                <c:pt idx="30">
                  <c:v>1456.4331791193749</c:v>
                </c:pt>
                <c:pt idx="31">
                  <c:v>1525.9219755069723</c:v>
                </c:pt>
                <c:pt idx="32">
                  <c:v>1596.0301750276308</c:v>
                </c:pt>
                <c:pt idx="33">
                  <c:v>1673.9086487731454</c:v>
                </c:pt>
                <c:pt idx="34">
                  <c:v>1641.6287411665701</c:v>
                </c:pt>
                <c:pt idx="35">
                  <c:v>1710.8360101744843</c:v>
                </c:pt>
                <c:pt idx="36">
                  <c:v>1772.1774573685655</c:v>
                </c:pt>
              </c:numCache>
            </c:numRef>
          </c:val>
          <c:smooth val="0"/>
        </c:ser>
        <c:dLbls>
          <c:showLegendKey val="0"/>
          <c:showVal val="0"/>
          <c:showCatName val="0"/>
          <c:showSerName val="0"/>
          <c:showPercent val="0"/>
          <c:showBubbleSize val="0"/>
        </c:dLbls>
        <c:smooth val="0"/>
        <c:axId val="1842172176"/>
        <c:axId val="1842180336"/>
      </c:lineChart>
      <c:valAx>
        <c:axId val="1842180336"/>
        <c:scaling>
          <c:orientation val="minMax"/>
        </c:scaling>
        <c:delete val="0"/>
        <c:axPos val="l"/>
        <c:majorGridlines>
          <c:spPr>
            <a:ln w="9528" cap="flat">
              <a:solidFill>
                <a:srgbClr val="D9D9D9"/>
              </a:solidFill>
              <a:prstDash val="solid"/>
              <a:round/>
            </a:ln>
          </c:spPr>
        </c:majorGridlines>
        <c:numFmt formatCode="#,##0" sourceLinked="1"/>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Calibri"/>
              </a:defRPr>
            </a:pPr>
            <a:endParaRPr lang="en-US"/>
          </a:p>
        </c:txPr>
        <c:crossAx val="1842172176"/>
        <c:crossesAt val="5"/>
        <c:crossBetween val="between"/>
      </c:valAx>
      <c:catAx>
        <c:axId val="1842172176"/>
        <c:scaling>
          <c:orientation val="minMax"/>
        </c:scaling>
        <c:delete val="0"/>
        <c:axPos val="b"/>
        <c:majorGridlines/>
        <c:numFmt formatCode="General" sourceLinked="1"/>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Calibri"/>
              </a:defRPr>
            </a:pPr>
            <a:endParaRPr lang="en-US"/>
          </a:p>
        </c:txPr>
        <c:crossAx val="1842180336"/>
        <c:crosses val="autoZero"/>
        <c:auto val="1"/>
        <c:lblAlgn val="ctr"/>
        <c:lblOffset val="100"/>
        <c:tickLblSkip val="5"/>
        <c:tickMarkSkip val="5"/>
        <c:noMultiLvlLbl val="0"/>
      </c:catAx>
      <c:spPr>
        <a:noFill/>
        <a:ln>
          <a:noFill/>
        </a:ln>
      </c:spPr>
    </c:plotArea>
    <c:plotVisOnly val="1"/>
    <c:dispBlanksAs val="gap"/>
    <c:showDLblsOverMax val="0"/>
  </c:chart>
  <c:spPr>
    <a:solidFill>
      <a:srgbClr val="FFFFFF"/>
    </a:solid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400" b="0" i="0" u="none" strike="noStrike" kern="1200" spc="0" baseline="0">
                <a:solidFill>
                  <a:srgbClr val="595959"/>
                </a:solidFill>
                <a:latin typeface="Calibri"/>
              </a:defRPr>
            </a:pPr>
            <a:r>
              <a:rPr lang="en-GB" sz="1400" b="0" i="0" u="none" strike="noStrike" kern="1200" cap="none" spc="0" baseline="0">
                <a:solidFill>
                  <a:srgbClr val="595959"/>
                </a:solidFill>
                <a:uFillTx/>
                <a:latin typeface="Calibri"/>
              </a:rPr>
              <a:t>Sheep population  (Thousands)</a:t>
            </a:r>
          </a:p>
        </c:rich>
      </c:tx>
      <c:overlay val="0"/>
      <c:spPr>
        <a:noFill/>
        <a:ln>
          <a:noFill/>
        </a:ln>
      </c:spPr>
    </c:title>
    <c:autoTitleDeleted val="0"/>
    <c:plotArea>
      <c:layout/>
      <c:scatterChart>
        <c:scatterStyle val="lineMarker"/>
        <c:varyColors val="0"/>
        <c:ser>
          <c:idx val="0"/>
          <c:order val="0"/>
          <c:spPr>
            <a:ln w="19046" cap="rnd">
              <a:solidFill>
                <a:srgbClr val="5B9BD5"/>
              </a:solidFill>
              <a:prstDash val="solid"/>
              <a:round/>
            </a:ln>
          </c:spPr>
          <c:marker>
            <c:symbol val="none"/>
          </c:marker>
          <c:xVal>
            <c:numRef>
              <c:f>'Sheep_(Table_8_4)'!$I$9:$AX$9</c:f>
              <c:numCache>
                <c:formatCode>General</c:formatCode>
                <c:ptCount val="42"/>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numCache>
            </c:numRef>
          </c:xVal>
          <c:yVal>
            <c:numRef>
              <c:f>'Sheep_(Table_8_4)'!$I$11:$AX$11</c:f>
              <c:numCache>
                <c:formatCode>#,##0</c:formatCode>
                <c:ptCount val="42"/>
                <c:pt idx="0">
                  <c:v>31445.941999999999</c:v>
                </c:pt>
                <c:pt idx="1">
                  <c:v>32242.300999999999</c:v>
                </c:pt>
                <c:pt idx="2">
                  <c:v>34181.273999999998</c:v>
                </c:pt>
                <c:pt idx="3">
                  <c:v>34233.779000000002</c:v>
                </c:pt>
                <c:pt idx="4">
                  <c:v>34985.137000000002</c:v>
                </c:pt>
                <c:pt idx="5">
                  <c:v>35824.116000000002</c:v>
                </c:pt>
                <c:pt idx="6">
                  <c:v>37227.940999999999</c:v>
                </c:pt>
                <c:pt idx="7">
                  <c:v>39203.538</c:v>
                </c:pt>
                <c:pt idx="8">
                  <c:v>41495.142999999996</c:v>
                </c:pt>
                <c:pt idx="9">
                  <c:v>43587.989000000001</c:v>
                </c:pt>
                <c:pt idx="10">
                  <c:v>44469.391000000003</c:v>
                </c:pt>
                <c:pt idx="11">
                  <c:v>44166.006000000001</c:v>
                </c:pt>
                <c:pt idx="12">
                  <c:v>44539.947999999997</c:v>
                </c:pt>
                <c:pt idx="13">
                  <c:v>44435.553999999996</c:v>
                </c:pt>
                <c:pt idx="14">
                  <c:v>43813.071000000004</c:v>
                </c:pt>
                <c:pt idx="15">
                  <c:v>43303.872000000003</c:v>
                </c:pt>
                <c:pt idx="16">
                  <c:v>42085.729838410494</c:v>
                </c:pt>
                <c:pt idx="17">
                  <c:v>42823.042000000001</c:v>
                </c:pt>
                <c:pt idx="18">
                  <c:v>44471.072999999997</c:v>
                </c:pt>
                <c:pt idx="19">
                  <c:v>44656.239000000001</c:v>
                </c:pt>
                <c:pt idx="20">
                  <c:v>42264.114999999998</c:v>
                </c:pt>
                <c:pt idx="21">
                  <c:v>36716.455999999998</c:v>
                </c:pt>
                <c:pt idx="22">
                  <c:v>35834.280999999988</c:v>
                </c:pt>
                <c:pt idx="23">
                  <c:v>35811.550999999999</c:v>
                </c:pt>
                <c:pt idx="24">
                  <c:v>35817.455000000002</c:v>
                </c:pt>
                <c:pt idx="25">
                  <c:v>35415.978999999999</c:v>
                </c:pt>
                <c:pt idx="26">
                  <c:v>34722.487999999998</c:v>
                </c:pt>
                <c:pt idx="27">
                  <c:v>33945.805999999997</c:v>
                </c:pt>
                <c:pt idx="28">
                  <c:v>33131.008999999998</c:v>
                </c:pt>
                <c:pt idx="29">
                  <c:v>31445.39813210001</c:v>
                </c:pt>
                <c:pt idx="30">
                  <c:v>31084.338</c:v>
                </c:pt>
                <c:pt idx="31">
                  <c:v>31633.968000000001</c:v>
                </c:pt>
                <c:pt idx="32">
                  <c:v>32214.916000000001</c:v>
                </c:pt>
                <c:pt idx="33">
                  <c:v>32856.476000000002</c:v>
                </c:pt>
                <c:pt idx="34">
                  <c:v>33743.345999999998</c:v>
                </c:pt>
                <c:pt idx="35">
                  <c:v>33336.589500000002</c:v>
                </c:pt>
                <c:pt idx="36">
                  <c:v>33942.508999999998</c:v>
                </c:pt>
                <c:pt idx="37">
                  <c:v>34831.991077789797</c:v>
                </c:pt>
                <c:pt idx="38">
                  <c:v>33780.817000000003</c:v>
                </c:pt>
                <c:pt idx="39">
                  <c:v>33580</c:v>
                </c:pt>
                <c:pt idx="40">
                  <c:v>32697.440999999999</c:v>
                </c:pt>
                <c:pt idx="41">
                  <c:v>32957.021999999997</c:v>
                </c:pt>
              </c:numCache>
            </c:numRef>
          </c:yVal>
          <c:smooth val="0"/>
        </c:ser>
        <c:dLbls>
          <c:showLegendKey val="0"/>
          <c:showVal val="0"/>
          <c:showCatName val="0"/>
          <c:showSerName val="0"/>
          <c:showPercent val="0"/>
          <c:showBubbleSize val="0"/>
        </c:dLbls>
        <c:axId val="1842175984"/>
        <c:axId val="1842179248"/>
      </c:scatterChart>
      <c:valAx>
        <c:axId val="1842179248"/>
        <c:scaling>
          <c:orientation val="minMax"/>
        </c:scaling>
        <c:delete val="0"/>
        <c:axPos val="l"/>
        <c:majorGridlines>
          <c:spPr>
            <a:ln w="9528" cap="flat">
              <a:solidFill>
                <a:srgbClr val="D9D9D9"/>
              </a:solidFill>
              <a:prstDash val="solid"/>
              <a:round/>
            </a:ln>
          </c:spPr>
        </c:majorGridlines>
        <c:numFmt formatCode="#,##0" sourceLinked="1"/>
        <c:majorTickMark val="none"/>
        <c:minorTickMark val="none"/>
        <c:tickLblPos val="nextTo"/>
        <c:spPr>
          <a:noFill/>
          <a:ln w="9528" cap="flat">
            <a:solidFill>
              <a:srgbClr val="BFBFBF"/>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Calibri"/>
              </a:defRPr>
            </a:pPr>
            <a:endParaRPr lang="en-US"/>
          </a:p>
        </c:txPr>
        <c:crossAx val="1842175984"/>
        <c:crosses val="autoZero"/>
        <c:crossBetween val="midCat"/>
      </c:valAx>
      <c:valAx>
        <c:axId val="1842175984"/>
        <c:scaling>
          <c:orientation val="minMax"/>
        </c:scaling>
        <c:delete val="0"/>
        <c:axPos val="b"/>
        <c:majorGridlines>
          <c:spPr>
            <a:ln w="9528" cap="flat">
              <a:solidFill>
                <a:srgbClr val="D9D9D9"/>
              </a:solidFill>
              <a:prstDash val="solid"/>
              <a:round/>
            </a:ln>
          </c:spPr>
        </c:majorGridlines>
        <c:numFmt formatCode="General" sourceLinked="1"/>
        <c:majorTickMark val="none"/>
        <c:minorTickMark val="none"/>
        <c:tickLblPos val="nextTo"/>
        <c:spPr>
          <a:noFill/>
          <a:ln w="9528" cap="flat">
            <a:solidFill>
              <a:srgbClr val="BFBFBF"/>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Calibri"/>
              </a:defRPr>
            </a:pPr>
            <a:endParaRPr lang="en-US"/>
          </a:p>
        </c:txPr>
        <c:crossAx val="1842179248"/>
        <c:crosses val="autoZero"/>
        <c:crossBetween val="midCat"/>
      </c:valAx>
      <c:spPr>
        <a:noFill/>
        <a:ln>
          <a:noFill/>
        </a:ln>
      </c:spPr>
    </c:plotArea>
    <c:plotVisOnly val="1"/>
    <c:dispBlanksAs val="gap"/>
    <c:showDLblsOverMax val="0"/>
  </c:chart>
  <c:spPr>
    <a:solidFill>
      <a:srgbClr val="FFFFFF"/>
    </a:solid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400" b="0" i="0" u="none" strike="noStrike" kern="1200" spc="0" baseline="0">
                <a:solidFill>
                  <a:srgbClr val="595959"/>
                </a:solidFill>
                <a:latin typeface="Calibri"/>
              </a:defRPr>
            </a:pPr>
            <a:r>
              <a:rPr lang="en-GB" sz="1400" b="0" i="0" u="none" strike="noStrike" kern="1200" cap="none" spc="0" baseline="0" dirty="0">
                <a:solidFill>
                  <a:srgbClr val="595959"/>
                </a:solidFill>
                <a:uFillTx/>
                <a:latin typeface="Calibri"/>
              </a:rPr>
              <a:t>Cattle </a:t>
            </a:r>
            <a:r>
              <a:rPr lang="en-GB" sz="1400" b="0" i="0" u="none" strike="noStrike" kern="1200" cap="none" spc="0" baseline="0" dirty="0" smtClean="0">
                <a:solidFill>
                  <a:srgbClr val="595959"/>
                </a:solidFill>
                <a:uFillTx/>
                <a:latin typeface="Calibri"/>
              </a:rPr>
              <a:t>Population (Thousands)  </a:t>
            </a:r>
            <a:endParaRPr lang="en-GB" sz="1400" b="0" i="0" u="none" strike="noStrike" kern="1200" cap="none" spc="0" baseline="0" dirty="0">
              <a:solidFill>
                <a:srgbClr val="595959"/>
              </a:solidFill>
              <a:uFillTx/>
              <a:latin typeface="Calibri"/>
            </a:endParaRPr>
          </a:p>
        </c:rich>
      </c:tx>
      <c:overlay val="0"/>
      <c:spPr>
        <a:noFill/>
        <a:ln>
          <a:noFill/>
        </a:ln>
      </c:spPr>
    </c:title>
    <c:autoTitleDeleted val="0"/>
    <c:plotArea>
      <c:layout/>
      <c:lineChart>
        <c:grouping val="standard"/>
        <c:varyColors val="0"/>
        <c:ser>
          <c:idx val="0"/>
          <c:order val="0"/>
          <c:tx>
            <c:v>Dairy cattle</c:v>
          </c:tx>
          <c:spPr>
            <a:ln w="28575" cap="rnd">
              <a:solidFill>
                <a:srgbClr val="5B9BD5"/>
              </a:solidFill>
              <a:prstDash val="solid"/>
              <a:round/>
            </a:ln>
          </c:spPr>
          <c:marker>
            <c:symbol val="none"/>
          </c:marker>
          <c:cat>
            <c:strRef>
              <c:f>'Cattle_(Table_8_2)'!$I$9:$AX$9</c:f>
              <c:strCache>
                <c:ptCount val="42"/>
                <c:pt idx="0">
                  <c:v>1980</c:v>
                </c:pt>
                <c:pt idx="1">
                  <c:v>1981</c:v>
                </c:pt>
                <c:pt idx="2">
                  <c:v>1982</c:v>
                </c:pt>
                <c:pt idx="3">
                  <c:v>1983</c:v>
                </c:pt>
                <c:pt idx="4">
                  <c:v>1984</c:v>
                </c:pt>
                <c:pt idx="5">
                  <c:v>1985</c:v>
                </c:pt>
                <c:pt idx="6">
                  <c:v>1986</c:v>
                </c:pt>
                <c:pt idx="7">
                  <c:v>1987
</c:v>
                </c:pt>
                <c:pt idx="8">
                  <c:v>1988</c:v>
                </c:pt>
                <c:pt idx="9">
                  <c:v>1989</c:v>
                </c:pt>
                <c:pt idx="10">
                  <c:v>1990</c:v>
                </c:pt>
                <c:pt idx="11">
                  <c:v>1991</c:v>
                </c:pt>
                <c:pt idx="12">
                  <c:v>1992
</c:v>
                </c:pt>
                <c:pt idx="13">
                  <c:v>1993</c:v>
                </c:pt>
                <c:pt idx="14">
                  <c:v>1994</c:v>
                </c:pt>
                <c:pt idx="15">
                  <c:v>1995</c:v>
                </c:pt>
                <c:pt idx="16">
                  <c:v>1996</c:v>
                </c:pt>
                <c:pt idx="17">
                  <c:v>1997</c:v>
                </c:pt>
                <c:pt idx="18">
                  <c:v>1998
</c:v>
                </c:pt>
                <c:pt idx="19">
                  <c:v>1999</c:v>
                </c:pt>
                <c:pt idx="20">
                  <c:v>2000</c:v>
                </c:pt>
                <c:pt idx="21">
                  <c:v>2001</c:v>
                </c:pt>
                <c:pt idx="22">
                  <c:v>2002</c:v>
                </c:pt>
                <c:pt idx="23">
                  <c:v>2003</c:v>
                </c:pt>
                <c:pt idx="24">
                  <c:v>2004
</c:v>
                </c:pt>
                <c:pt idx="25">
                  <c:v>2005</c:v>
                </c:pt>
                <c:pt idx="26">
                  <c:v>2006</c:v>
                </c:pt>
                <c:pt idx="27">
                  <c:v>2007</c:v>
                </c:pt>
                <c:pt idx="28">
                  <c:v>2008</c:v>
                </c:pt>
                <c:pt idx="29">
                  <c:v>2009</c:v>
                </c:pt>
                <c:pt idx="30">
                  <c:v>2010
</c:v>
                </c:pt>
                <c:pt idx="31">
                  <c:v>2011</c:v>
                </c:pt>
                <c:pt idx="32">
                  <c:v>2012</c:v>
                </c:pt>
                <c:pt idx="33">
                  <c:v>2013</c:v>
                </c:pt>
                <c:pt idx="34">
                  <c:v>2014</c:v>
                </c:pt>
                <c:pt idx="35">
                  <c:v>2015</c:v>
                </c:pt>
                <c:pt idx="36">
                  <c:v>2016</c:v>
                </c:pt>
                <c:pt idx="37">
                  <c:v>2017</c:v>
                </c:pt>
                <c:pt idx="38">
                  <c:v>2018</c:v>
                </c:pt>
                <c:pt idx="39">
                  <c:v>2019</c:v>
                </c:pt>
                <c:pt idx="40">
                  <c:v>2020</c:v>
                </c:pt>
                <c:pt idx="41">
                  <c:v>2021
</c:v>
                </c:pt>
              </c:strCache>
            </c:strRef>
          </c:cat>
          <c:val>
            <c:numRef>
              <c:f>'Cattle_(Table_8_2)'!$I$12:$AX$12</c:f>
              <c:numCache>
                <c:formatCode>#,##0</c:formatCode>
                <c:ptCount val="42"/>
                <c:pt idx="0">
                  <c:v>3228.0970000000002</c:v>
                </c:pt>
                <c:pt idx="1">
                  <c:v>3190.886</c:v>
                </c:pt>
                <c:pt idx="2">
                  <c:v>3250.0050000000001</c:v>
                </c:pt>
                <c:pt idx="3">
                  <c:v>3332.63</c:v>
                </c:pt>
                <c:pt idx="4">
                  <c:v>3280.5970000000002</c:v>
                </c:pt>
                <c:pt idx="5">
                  <c:v>3149.7060000000001</c:v>
                </c:pt>
                <c:pt idx="6">
                  <c:v>3138.1370000000002</c:v>
                </c:pt>
                <c:pt idx="7">
                  <c:v>3043.46</c:v>
                </c:pt>
                <c:pt idx="8">
                  <c:v>2912.694</c:v>
                </c:pt>
                <c:pt idx="9">
                  <c:v>2865.8760000000002</c:v>
                </c:pt>
                <c:pt idx="10">
                  <c:v>2848.261</c:v>
                </c:pt>
                <c:pt idx="11">
                  <c:v>2770.6529999999998</c:v>
                </c:pt>
                <c:pt idx="12">
                  <c:v>2682.529</c:v>
                </c:pt>
                <c:pt idx="13">
                  <c:v>2667.8180000000002</c:v>
                </c:pt>
                <c:pt idx="14">
                  <c:v>2715.9679999999998</c:v>
                </c:pt>
                <c:pt idx="15">
                  <c:v>2602.77</c:v>
                </c:pt>
                <c:pt idx="16">
                  <c:v>2587.4050000000002</c:v>
                </c:pt>
                <c:pt idx="17">
                  <c:v>2478.4119999999998</c:v>
                </c:pt>
                <c:pt idx="18">
                  <c:v>2439.2220000000002</c:v>
                </c:pt>
                <c:pt idx="19">
                  <c:v>2440.306</c:v>
                </c:pt>
                <c:pt idx="20">
                  <c:v>2335.8090000000002</c:v>
                </c:pt>
                <c:pt idx="21">
                  <c:v>2251.1619999999998</c:v>
                </c:pt>
                <c:pt idx="22">
                  <c:v>2227.2020000000002</c:v>
                </c:pt>
                <c:pt idx="23">
                  <c:v>2190.953</c:v>
                </c:pt>
                <c:pt idx="24">
                  <c:v>2128.7869999999998</c:v>
                </c:pt>
                <c:pt idx="25">
                  <c:v>1997.7159999999999</c:v>
                </c:pt>
                <c:pt idx="26">
                  <c:v>1962.8577014904431</c:v>
                </c:pt>
                <c:pt idx="27">
                  <c:v>1937.309953183712</c:v>
                </c:pt>
                <c:pt idx="28">
                  <c:v>1891.5262879558454</c:v>
                </c:pt>
                <c:pt idx="29">
                  <c:v>1838.3346182736116</c:v>
                </c:pt>
                <c:pt idx="30">
                  <c:v>1829.7321558487288</c:v>
                </c:pt>
                <c:pt idx="31">
                  <c:v>1795.7965400104292</c:v>
                </c:pt>
                <c:pt idx="32">
                  <c:v>1796.2425887547274</c:v>
                </c:pt>
                <c:pt idx="33">
                  <c:v>1781.8552433840282</c:v>
                </c:pt>
                <c:pt idx="34">
                  <c:v>1841.03489161727</c:v>
                </c:pt>
                <c:pt idx="35">
                  <c:v>1895.38288807815</c:v>
                </c:pt>
                <c:pt idx="36">
                  <c:v>1897.1272232035701</c:v>
                </c:pt>
                <c:pt idx="37">
                  <c:v>1891.4085984885901</c:v>
                </c:pt>
                <c:pt idx="38">
                  <c:v>1882.5777949149999</c:v>
                </c:pt>
                <c:pt idx="39">
                  <c:v>1871</c:v>
                </c:pt>
                <c:pt idx="40">
                  <c:v>1850.228267392511</c:v>
                </c:pt>
                <c:pt idx="41">
                  <c:v>1850.0420267061772</c:v>
                </c:pt>
              </c:numCache>
            </c:numRef>
          </c:val>
          <c:smooth val="0"/>
        </c:ser>
        <c:ser>
          <c:idx val="1"/>
          <c:order val="1"/>
          <c:tx>
            <c:v>Beef cattle</c:v>
          </c:tx>
          <c:spPr>
            <a:ln w="28575" cap="rnd">
              <a:solidFill>
                <a:srgbClr val="ED7D31"/>
              </a:solidFill>
              <a:prstDash val="solid"/>
              <a:round/>
            </a:ln>
          </c:spPr>
          <c:marker>
            <c:symbol val="none"/>
          </c:marker>
          <c:cat>
            <c:strRef>
              <c:f>'Cattle_(Table_8_2)'!$I$9:$AX$9</c:f>
              <c:strCache>
                <c:ptCount val="42"/>
                <c:pt idx="0">
                  <c:v>1980</c:v>
                </c:pt>
                <c:pt idx="1">
                  <c:v>1981</c:v>
                </c:pt>
                <c:pt idx="2">
                  <c:v>1982</c:v>
                </c:pt>
                <c:pt idx="3">
                  <c:v>1983</c:v>
                </c:pt>
                <c:pt idx="4">
                  <c:v>1984</c:v>
                </c:pt>
                <c:pt idx="5">
                  <c:v>1985</c:v>
                </c:pt>
                <c:pt idx="6">
                  <c:v>1986</c:v>
                </c:pt>
                <c:pt idx="7">
                  <c:v>1987
</c:v>
                </c:pt>
                <c:pt idx="8">
                  <c:v>1988</c:v>
                </c:pt>
                <c:pt idx="9">
                  <c:v>1989</c:v>
                </c:pt>
                <c:pt idx="10">
                  <c:v>1990</c:v>
                </c:pt>
                <c:pt idx="11">
                  <c:v>1991</c:v>
                </c:pt>
                <c:pt idx="12">
                  <c:v>1992
</c:v>
                </c:pt>
                <c:pt idx="13">
                  <c:v>1993</c:v>
                </c:pt>
                <c:pt idx="14">
                  <c:v>1994</c:v>
                </c:pt>
                <c:pt idx="15">
                  <c:v>1995</c:v>
                </c:pt>
                <c:pt idx="16">
                  <c:v>1996</c:v>
                </c:pt>
                <c:pt idx="17">
                  <c:v>1997</c:v>
                </c:pt>
                <c:pt idx="18">
                  <c:v>1998
</c:v>
                </c:pt>
                <c:pt idx="19">
                  <c:v>1999</c:v>
                </c:pt>
                <c:pt idx="20">
                  <c:v>2000</c:v>
                </c:pt>
                <c:pt idx="21">
                  <c:v>2001</c:v>
                </c:pt>
                <c:pt idx="22">
                  <c:v>2002</c:v>
                </c:pt>
                <c:pt idx="23">
                  <c:v>2003</c:v>
                </c:pt>
                <c:pt idx="24">
                  <c:v>2004
</c:v>
                </c:pt>
                <c:pt idx="25">
                  <c:v>2005</c:v>
                </c:pt>
                <c:pt idx="26">
                  <c:v>2006</c:v>
                </c:pt>
                <c:pt idx="27">
                  <c:v>2007</c:v>
                </c:pt>
                <c:pt idx="28">
                  <c:v>2008</c:v>
                </c:pt>
                <c:pt idx="29">
                  <c:v>2009</c:v>
                </c:pt>
                <c:pt idx="30">
                  <c:v>2010
</c:v>
                </c:pt>
                <c:pt idx="31">
                  <c:v>2011</c:v>
                </c:pt>
                <c:pt idx="32">
                  <c:v>2012</c:v>
                </c:pt>
                <c:pt idx="33">
                  <c:v>2013</c:v>
                </c:pt>
                <c:pt idx="34">
                  <c:v>2014</c:v>
                </c:pt>
                <c:pt idx="35">
                  <c:v>2015</c:v>
                </c:pt>
                <c:pt idx="36">
                  <c:v>2016</c:v>
                </c:pt>
                <c:pt idx="37">
                  <c:v>2017</c:v>
                </c:pt>
                <c:pt idx="38">
                  <c:v>2018</c:v>
                </c:pt>
                <c:pt idx="39">
                  <c:v>2019</c:v>
                </c:pt>
                <c:pt idx="40">
                  <c:v>2020</c:v>
                </c:pt>
                <c:pt idx="41">
                  <c:v>2021
</c:v>
                </c:pt>
              </c:strCache>
            </c:strRef>
          </c:cat>
          <c:val>
            <c:numRef>
              <c:f>'Cattle_(Table_8_2)'!$I$13:$AX$13</c:f>
              <c:numCache>
                <c:formatCode>#,##0</c:formatCode>
                <c:ptCount val="42"/>
                <c:pt idx="0">
                  <c:v>1478.223</c:v>
                </c:pt>
                <c:pt idx="1">
                  <c:v>1446.5029999999999</c:v>
                </c:pt>
                <c:pt idx="2">
                  <c:v>1414.9970000000001</c:v>
                </c:pt>
                <c:pt idx="3">
                  <c:v>1383.3889999999999</c:v>
                </c:pt>
                <c:pt idx="4">
                  <c:v>1376.9449999999999</c:v>
                </c:pt>
                <c:pt idx="5">
                  <c:v>1358.895</c:v>
                </c:pt>
                <c:pt idx="6">
                  <c:v>1333.9870000000001</c:v>
                </c:pt>
                <c:pt idx="7">
                  <c:v>1372.528</c:v>
                </c:pt>
                <c:pt idx="8">
                  <c:v>1403.53</c:v>
                </c:pt>
                <c:pt idx="9">
                  <c:v>1525.365</c:v>
                </c:pt>
                <c:pt idx="10">
                  <c:v>1631.6990000000001</c:v>
                </c:pt>
                <c:pt idx="11">
                  <c:v>1700.2349999999999</c:v>
                </c:pt>
                <c:pt idx="12">
                  <c:v>1731.452</c:v>
                </c:pt>
                <c:pt idx="13">
                  <c:v>1784.1659999999999</c:v>
                </c:pt>
                <c:pt idx="14">
                  <c:v>1808.864</c:v>
                </c:pt>
                <c:pt idx="15">
                  <c:v>1840.1690000000001</c:v>
                </c:pt>
                <c:pt idx="16">
                  <c:v>1863.8910000000001</c:v>
                </c:pt>
                <c:pt idx="17">
                  <c:v>1861.9179999999999</c:v>
                </c:pt>
                <c:pt idx="18">
                  <c:v>1947.3720000000001</c:v>
                </c:pt>
                <c:pt idx="19">
                  <c:v>1924.297</c:v>
                </c:pt>
                <c:pt idx="20">
                  <c:v>1842.184</c:v>
                </c:pt>
                <c:pt idx="21">
                  <c:v>1708.2809999999999</c:v>
                </c:pt>
                <c:pt idx="22">
                  <c:v>1657.0440000000001</c:v>
                </c:pt>
                <c:pt idx="23">
                  <c:v>1697.604</c:v>
                </c:pt>
                <c:pt idx="24">
                  <c:v>1736.0329999999999</c:v>
                </c:pt>
                <c:pt idx="25">
                  <c:v>1750.8710000000001</c:v>
                </c:pt>
                <c:pt idx="26">
                  <c:v>1744.9252985095889</c:v>
                </c:pt>
                <c:pt idx="27">
                  <c:v>1709.3650468162889</c:v>
                </c:pt>
                <c:pt idx="28">
                  <c:v>1677.5567120441649</c:v>
                </c:pt>
                <c:pt idx="29">
                  <c:v>1632.9073817263984</c:v>
                </c:pt>
                <c:pt idx="30">
                  <c:v>1668.1838441512646</c:v>
                </c:pt>
                <c:pt idx="31">
                  <c:v>1686.6874599895748</c:v>
                </c:pt>
                <c:pt idx="32">
                  <c:v>1666.4904112452723</c:v>
                </c:pt>
                <c:pt idx="33">
                  <c:v>1611.0077566159807</c:v>
                </c:pt>
                <c:pt idx="34">
                  <c:v>1569.47710838274</c:v>
                </c:pt>
                <c:pt idx="35">
                  <c:v>1576.3351119218501</c:v>
                </c:pt>
                <c:pt idx="36">
                  <c:v>1595.6317767964299</c:v>
                </c:pt>
                <c:pt idx="37">
                  <c:v>1589.12540151139</c:v>
                </c:pt>
                <c:pt idx="38">
                  <c:v>1558.45320508499</c:v>
                </c:pt>
                <c:pt idx="39">
                  <c:v>1527</c:v>
                </c:pt>
                <c:pt idx="40">
                  <c:v>1508.9367326074898</c:v>
                </c:pt>
                <c:pt idx="41">
                  <c:v>1485.2829732938389</c:v>
                </c:pt>
              </c:numCache>
            </c:numRef>
          </c:val>
          <c:smooth val="0"/>
        </c:ser>
        <c:dLbls>
          <c:showLegendKey val="0"/>
          <c:showVal val="0"/>
          <c:showCatName val="0"/>
          <c:showSerName val="0"/>
          <c:showPercent val="0"/>
          <c:showBubbleSize val="0"/>
        </c:dLbls>
        <c:smooth val="0"/>
        <c:axId val="1842180880"/>
        <c:axId val="1842173264"/>
      </c:lineChart>
      <c:valAx>
        <c:axId val="1842173264"/>
        <c:scaling>
          <c:orientation val="minMax"/>
        </c:scaling>
        <c:delete val="0"/>
        <c:axPos val="l"/>
        <c:majorGridlines>
          <c:spPr>
            <a:ln w="9528" cap="flat">
              <a:solidFill>
                <a:srgbClr val="D9D9D9"/>
              </a:solidFill>
              <a:prstDash val="solid"/>
              <a:round/>
            </a:ln>
          </c:spPr>
        </c:majorGridlines>
        <c:numFmt formatCode="#,##0" sourceLinked="1"/>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Calibri"/>
              </a:defRPr>
            </a:pPr>
            <a:endParaRPr lang="en-US"/>
          </a:p>
        </c:txPr>
        <c:crossAx val="1842180880"/>
        <c:crosses val="autoZero"/>
        <c:crossBetween val="between"/>
      </c:valAx>
      <c:catAx>
        <c:axId val="1842180880"/>
        <c:scaling>
          <c:orientation val="minMax"/>
        </c:scaling>
        <c:delete val="0"/>
        <c:axPos val="b"/>
        <c:numFmt formatCode="General" sourceLinked="1"/>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Calibri"/>
              </a:defRPr>
            </a:pPr>
            <a:endParaRPr lang="en-US"/>
          </a:p>
        </c:txPr>
        <c:crossAx val="1842173264"/>
        <c:crosses val="autoZero"/>
        <c:auto val="1"/>
        <c:lblAlgn val="ctr"/>
        <c:lblOffset val="100"/>
        <c:tickLblSkip val="5"/>
        <c:noMultiLvlLbl val="0"/>
      </c:catAx>
      <c:spPr>
        <a:noFill/>
        <a:ln>
          <a:noFill/>
        </a:ln>
      </c:spPr>
    </c:plotArea>
    <c:legend>
      <c:legendPos val="b"/>
      <c:overlay val="0"/>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Calibri"/>
            </a:defRPr>
          </a:pPr>
          <a:endParaRPr lang="en-US"/>
        </a:p>
      </c:txPr>
    </c:legend>
    <c:plotVisOnly val="1"/>
    <c:dispBlanksAs val="gap"/>
    <c:showDLblsOverMax val="0"/>
  </c:chart>
  <c:spPr>
    <a:solidFill>
      <a:srgbClr val="FFFFFF"/>
    </a:solid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400" b="0" i="0" u="none" strike="noStrike" kern="1200" spc="0" baseline="0">
                <a:solidFill>
                  <a:srgbClr val="595959"/>
                </a:solidFill>
                <a:latin typeface="Calibri"/>
              </a:defRPr>
            </a:pPr>
            <a:r>
              <a:rPr lang="en-GB" sz="1400" b="0" i="0" u="none" strike="noStrike" kern="1200" cap="none" spc="0" baseline="0" dirty="0" smtClean="0">
                <a:solidFill>
                  <a:srgbClr val="595959"/>
                </a:solidFill>
                <a:uFillTx/>
                <a:latin typeface="Calibri"/>
              </a:rPr>
              <a:t>UK Cattle Population (Thousands)  </a:t>
            </a:r>
            <a:endParaRPr lang="en-GB" sz="1400" b="0" i="0" u="none" strike="noStrike" kern="1200" cap="none" spc="0" baseline="0" dirty="0">
              <a:solidFill>
                <a:srgbClr val="595959"/>
              </a:solidFill>
              <a:uFillTx/>
              <a:latin typeface="Calibri"/>
            </a:endParaRPr>
          </a:p>
        </c:rich>
      </c:tx>
      <c:overlay val="0"/>
      <c:spPr>
        <a:noFill/>
        <a:ln>
          <a:noFill/>
        </a:ln>
      </c:spPr>
    </c:title>
    <c:autoTitleDeleted val="0"/>
    <c:plotArea>
      <c:layout/>
      <c:lineChart>
        <c:grouping val="standard"/>
        <c:varyColors val="0"/>
        <c:ser>
          <c:idx val="0"/>
          <c:order val="0"/>
          <c:tx>
            <c:v>Dairy cattle</c:v>
          </c:tx>
          <c:spPr>
            <a:ln w="28575" cap="rnd">
              <a:solidFill>
                <a:srgbClr val="5B9BD5"/>
              </a:solidFill>
              <a:prstDash val="solid"/>
              <a:round/>
            </a:ln>
          </c:spPr>
          <c:marker>
            <c:symbol val="none"/>
          </c:marker>
          <c:cat>
            <c:strRef>
              <c:f>'Cattle_(Table_8_2)'!$I$9:$AX$9</c:f>
              <c:strCache>
                <c:ptCount val="42"/>
                <c:pt idx="0">
                  <c:v>1980</c:v>
                </c:pt>
                <c:pt idx="1">
                  <c:v>1981</c:v>
                </c:pt>
                <c:pt idx="2">
                  <c:v>1982</c:v>
                </c:pt>
                <c:pt idx="3">
                  <c:v>1983</c:v>
                </c:pt>
                <c:pt idx="4">
                  <c:v>1984</c:v>
                </c:pt>
                <c:pt idx="5">
                  <c:v>1985</c:v>
                </c:pt>
                <c:pt idx="6">
                  <c:v>1986</c:v>
                </c:pt>
                <c:pt idx="7">
                  <c:v>1987
</c:v>
                </c:pt>
                <c:pt idx="8">
                  <c:v>1988</c:v>
                </c:pt>
                <c:pt idx="9">
                  <c:v>1989</c:v>
                </c:pt>
                <c:pt idx="10">
                  <c:v>1990</c:v>
                </c:pt>
                <c:pt idx="11">
                  <c:v>1991</c:v>
                </c:pt>
                <c:pt idx="12">
                  <c:v>1992
</c:v>
                </c:pt>
                <c:pt idx="13">
                  <c:v>1993</c:v>
                </c:pt>
                <c:pt idx="14">
                  <c:v>1994</c:v>
                </c:pt>
                <c:pt idx="15">
                  <c:v>1995</c:v>
                </c:pt>
                <c:pt idx="16">
                  <c:v>1996</c:v>
                </c:pt>
                <c:pt idx="17">
                  <c:v>1997</c:v>
                </c:pt>
                <c:pt idx="18">
                  <c:v>1998
</c:v>
                </c:pt>
                <c:pt idx="19">
                  <c:v>1999</c:v>
                </c:pt>
                <c:pt idx="20">
                  <c:v>2000</c:v>
                </c:pt>
                <c:pt idx="21">
                  <c:v>2001</c:v>
                </c:pt>
                <c:pt idx="22">
                  <c:v>2002</c:v>
                </c:pt>
                <c:pt idx="23">
                  <c:v>2003</c:v>
                </c:pt>
                <c:pt idx="24">
                  <c:v>2004
</c:v>
                </c:pt>
                <c:pt idx="25">
                  <c:v>2005</c:v>
                </c:pt>
                <c:pt idx="26">
                  <c:v>2006</c:v>
                </c:pt>
                <c:pt idx="27">
                  <c:v>2007</c:v>
                </c:pt>
                <c:pt idx="28">
                  <c:v>2008</c:v>
                </c:pt>
                <c:pt idx="29">
                  <c:v>2009</c:v>
                </c:pt>
                <c:pt idx="30">
                  <c:v>2010
</c:v>
                </c:pt>
                <c:pt idx="31">
                  <c:v>2011</c:v>
                </c:pt>
                <c:pt idx="32">
                  <c:v>2012</c:v>
                </c:pt>
                <c:pt idx="33">
                  <c:v>2013</c:v>
                </c:pt>
                <c:pt idx="34">
                  <c:v>2014</c:v>
                </c:pt>
                <c:pt idx="35">
                  <c:v>2015</c:v>
                </c:pt>
                <c:pt idx="36">
                  <c:v>2016</c:v>
                </c:pt>
                <c:pt idx="37">
                  <c:v>2017</c:v>
                </c:pt>
                <c:pt idx="38">
                  <c:v>2018</c:v>
                </c:pt>
                <c:pt idx="39">
                  <c:v>2019</c:v>
                </c:pt>
                <c:pt idx="40">
                  <c:v>2020</c:v>
                </c:pt>
                <c:pt idx="41">
                  <c:v>2021
</c:v>
                </c:pt>
              </c:strCache>
            </c:strRef>
          </c:cat>
          <c:val>
            <c:numRef>
              <c:f>'Cattle_(Table_8_2)'!$I$12:$AX$12</c:f>
              <c:numCache>
                <c:formatCode>#,##0</c:formatCode>
                <c:ptCount val="42"/>
                <c:pt idx="0">
                  <c:v>3228.0970000000002</c:v>
                </c:pt>
                <c:pt idx="1">
                  <c:v>3190.886</c:v>
                </c:pt>
                <c:pt idx="2">
                  <c:v>3250.0050000000001</c:v>
                </c:pt>
                <c:pt idx="3">
                  <c:v>3332.63</c:v>
                </c:pt>
                <c:pt idx="4">
                  <c:v>3280.5970000000002</c:v>
                </c:pt>
                <c:pt idx="5">
                  <c:v>3149.7060000000001</c:v>
                </c:pt>
                <c:pt idx="6">
                  <c:v>3138.1370000000002</c:v>
                </c:pt>
                <c:pt idx="7">
                  <c:v>3043.46</c:v>
                </c:pt>
                <c:pt idx="8">
                  <c:v>2912.694</c:v>
                </c:pt>
                <c:pt idx="9">
                  <c:v>2865.8760000000002</c:v>
                </c:pt>
                <c:pt idx="10">
                  <c:v>2848.261</c:v>
                </c:pt>
                <c:pt idx="11">
                  <c:v>2770.6529999999998</c:v>
                </c:pt>
                <c:pt idx="12">
                  <c:v>2682.529</c:v>
                </c:pt>
                <c:pt idx="13">
                  <c:v>2667.8180000000002</c:v>
                </c:pt>
                <c:pt idx="14">
                  <c:v>2715.9679999999998</c:v>
                </c:pt>
                <c:pt idx="15">
                  <c:v>2602.77</c:v>
                </c:pt>
                <c:pt idx="16">
                  <c:v>2587.4050000000002</c:v>
                </c:pt>
                <c:pt idx="17">
                  <c:v>2478.4119999999998</c:v>
                </c:pt>
                <c:pt idx="18">
                  <c:v>2439.2220000000002</c:v>
                </c:pt>
                <c:pt idx="19">
                  <c:v>2440.306</c:v>
                </c:pt>
                <c:pt idx="20">
                  <c:v>2335.8090000000002</c:v>
                </c:pt>
                <c:pt idx="21">
                  <c:v>2251.1619999999998</c:v>
                </c:pt>
                <c:pt idx="22">
                  <c:v>2227.2020000000002</c:v>
                </c:pt>
                <c:pt idx="23">
                  <c:v>2190.953</c:v>
                </c:pt>
                <c:pt idx="24">
                  <c:v>2128.7869999999998</c:v>
                </c:pt>
                <c:pt idx="25">
                  <c:v>1997.7159999999999</c:v>
                </c:pt>
                <c:pt idx="26">
                  <c:v>1962.8577014904431</c:v>
                </c:pt>
                <c:pt idx="27">
                  <c:v>1937.309953183712</c:v>
                </c:pt>
                <c:pt idx="28">
                  <c:v>1891.5262879558454</c:v>
                </c:pt>
                <c:pt idx="29">
                  <c:v>1838.3346182736116</c:v>
                </c:pt>
                <c:pt idx="30">
                  <c:v>1829.7321558487288</c:v>
                </c:pt>
                <c:pt idx="31">
                  <c:v>1795.7965400104292</c:v>
                </c:pt>
                <c:pt idx="32">
                  <c:v>1796.2425887547274</c:v>
                </c:pt>
                <c:pt idx="33">
                  <c:v>1781.8552433840282</c:v>
                </c:pt>
                <c:pt idx="34">
                  <c:v>1841.03489161727</c:v>
                </c:pt>
                <c:pt idx="35">
                  <c:v>1895.38288807815</c:v>
                </c:pt>
                <c:pt idx="36">
                  <c:v>1897.1272232035701</c:v>
                </c:pt>
                <c:pt idx="37">
                  <c:v>1891.4085984885901</c:v>
                </c:pt>
                <c:pt idx="38">
                  <c:v>1882.5777949149999</c:v>
                </c:pt>
                <c:pt idx="39">
                  <c:v>1871</c:v>
                </c:pt>
                <c:pt idx="40">
                  <c:v>1850.228267392511</c:v>
                </c:pt>
                <c:pt idx="41">
                  <c:v>1850.0420267061772</c:v>
                </c:pt>
              </c:numCache>
            </c:numRef>
          </c:val>
          <c:smooth val="0"/>
        </c:ser>
        <c:ser>
          <c:idx val="1"/>
          <c:order val="1"/>
          <c:tx>
            <c:v>Beef cattle</c:v>
          </c:tx>
          <c:spPr>
            <a:ln w="28575" cap="rnd">
              <a:solidFill>
                <a:srgbClr val="ED7D31"/>
              </a:solidFill>
              <a:prstDash val="solid"/>
              <a:round/>
            </a:ln>
          </c:spPr>
          <c:marker>
            <c:symbol val="none"/>
          </c:marker>
          <c:cat>
            <c:strRef>
              <c:f>'Cattle_(Table_8_2)'!$I$9:$AX$9</c:f>
              <c:strCache>
                <c:ptCount val="42"/>
                <c:pt idx="0">
                  <c:v>1980</c:v>
                </c:pt>
                <c:pt idx="1">
                  <c:v>1981</c:v>
                </c:pt>
                <c:pt idx="2">
                  <c:v>1982</c:v>
                </c:pt>
                <c:pt idx="3">
                  <c:v>1983</c:v>
                </c:pt>
                <c:pt idx="4">
                  <c:v>1984</c:v>
                </c:pt>
                <c:pt idx="5">
                  <c:v>1985</c:v>
                </c:pt>
                <c:pt idx="6">
                  <c:v>1986</c:v>
                </c:pt>
                <c:pt idx="7">
                  <c:v>1987
</c:v>
                </c:pt>
                <c:pt idx="8">
                  <c:v>1988</c:v>
                </c:pt>
                <c:pt idx="9">
                  <c:v>1989</c:v>
                </c:pt>
                <c:pt idx="10">
                  <c:v>1990</c:v>
                </c:pt>
                <c:pt idx="11">
                  <c:v>1991</c:v>
                </c:pt>
                <c:pt idx="12">
                  <c:v>1992
</c:v>
                </c:pt>
                <c:pt idx="13">
                  <c:v>1993</c:v>
                </c:pt>
                <c:pt idx="14">
                  <c:v>1994</c:v>
                </c:pt>
                <c:pt idx="15">
                  <c:v>1995</c:v>
                </c:pt>
                <c:pt idx="16">
                  <c:v>1996</c:v>
                </c:pt>
                <c:pt idx="17">
                  <c:v>1997</c:v>
                </c:pt>
                <c:pt idx="18">
                  <c:v>1998
</c:v>
                </c:pt>
                <c:pt idx="19">
                  <c:v>1999</c:v>
                </c:pt>
                <c:pt idx="20">
                  <c:v>2000</c:v>
                </c:pt>
                <c:pt idx="21">
                  <c:v>2001</c:v>
                </c:pt>
                <c:pt idx="22">
                  <c:v>2002</c:v>
                </c:pt>
                <c:pt idx="23">
                  <c:v>2003</c:v>
                </c:pt>
                <c:pt idx="24">
                  <c:v>2004
</c:v>
                </c:pt>
                <c:pt idx="25">
                  <c:v>2005</c:v>
                </c:pt>
                <c:pt idx="26">
                  <c:v>2006</c:v>
                </c:pt>
                <c:pt idx="27">
                  <c:v>2007</c:v>
                </c:pt>
                <c:pt idx="28">
                  <c:v>2008</c:v>
                </c:pt>
                <c:pt idx="29">
                  <c:v>2009</c:v>
                </c:pt>
                <c:pt idx="30">
                  <c:v>2010
</c:v>
                </c:pt>
                <c:pt idx="31">
                  <c:v>2011</c:v>
                </c:pt>
                <c:pt idx="32">
                  <c:v>2012</c:v>
                </c:pt>
                <c:pt idx="33">
                  <c:v>2013</c:v>
                </c:pt>
                <c:pt idx="34">
                  <c:v>2014</c:v>
                </c:pt>
                <c:pt idx="35">
                  <c:v>2015</c:v>
                </c:pt>
                <c:pt idx="36">
                  <c:v>2016</c:v>
                </c:pt>
                <c:pt idx="37">
                  <c:v>2017</c:v>
                </c:pt>
                <c:pt idx="38">
                  <c:v>2018</c:v>
                </c:pt>
                <c:pt idx="39">
                  <c:v>2019</c:v>
                </c:pt>
                <c:pt idx="40">
                  <c:v>2020</c:v>
                </c:pt>
                <c:pt idx="41">
                  <c:v>2021
</c:v>
                </c:pt>
              </c:strCache>
            </c:strRef>
          </c:cat>
          <c:val>
            <c:numRef>
              <c:f>'Cattle_(Table_8_2)'!$I$13:$AX$13</c:f>
              <c:numCache>
                <c:formatCode>#,##0</c:formatCode>
                <c:ptCount val="42"/>
                <c:pt idx="0">
                  <c:v>1478.223</c:v>
                </c:pt>
                <c:pt idx="1">
                  <c:v>1446.5029999999999</c:v>
                </c:pt>
                <c:pt idx="2">
                  <c:v>1414.9970000000001</c:v>
                </c:pt>
                <c:pt idx="3">
                  <c:v>1383.3889999999999</c:v>
                </c:pt>
                <c:pt idx="4">
                  <c:v>1376.9449999999999</c:v>
                </c:pt>
                <c:pt idx="5">
                  <c:v>1358.895</c:v>
                </c:pt>
                <c:pt idx="6">
                  <c:v>1333.9870000000001</c:v>
                </c:pt>
                <c:pt idx="7">
                  <c:v>1372.528</c:v>
                </c:pt>
                <c:pt idx="8">
                  <c:v>1403.53</c:v>
                </c:pt>
                <c:pt idx="9">
                  <c:v>1525.365</c:v>
                </c:pt>
                <c:pt idx="10">
                  <c:v>1631.6990000000001</c:v>
                </c:pt>
                <c:pt idx="11">
                  <c:v>1700.2349999999999</c:v>
                </c:pt>
                <c:pt idx="12">
                  <c:v>1731.452</c:v>
                </c:pt>
                <c:pt idx="13">
                  <c:v>1784.1659999999999</c:v>
                </c:pt>
                <c:pt idx="14">
                  <c:v>1808.864</c:v>
                </c:pt>
                <c:pt idx="15">
                  <c:v>1840.1690000000001</c:v>
                </c:pt>
                <c:pt idx="16">
                  <c:v>1863.8910000000001</c:v>
                </c:pt>
                <c:pt idx="17">
                  <c:v>1861.9179999999999</c:v>
                </c:pt>
                <c:pt idx="18">
                  <c:v>1947.3720000000001</c:v>
                </c:pt>
                <c:pt idx="19">
                  <c:v>1924.297</c:v>
                </c:pt>
                <c:pt idx="20">
                  <c:v>1842.184</c:v>
                </c:pt>
                <c:pt idx="21">
                  <c:v>1708.2809999999999</c:v>
                </c:pt>
                <c:pt idx="22">
                  <c:v>1657.0440000000001</c:v>
                </c:pt>
                <c:pt idx="23">
                  <c:v>1697.604</c:v>
                </c:pt>
                <c:pt idx="24">
                  <c:v>1736.0329999999999</c:v>
                </c:pt>
                <c:pt idx="25">
                  <c:v>1750.8710000000001</c:v>
                </c:pt>
                <c:pt idx="26">
                  <c:v>1744.9252985095889</c:v>
                </c:pt>
                <c:pt idx="27">
                  <c:v>1709.3650468162889</c:v>
                </c:pt>
                <c:pt idx="28">
                  <c:v>1677.5567120441649</c:v>
                </c:pt>
                <c:pt idx="29">
                  <c:v>1632.9073817263984</c:v>
                </c:pt>
                <c:pt idx="30">
                  <c:v>1668.1838441512646</c:v>
                </c:pt>
                <c:pt idx="31">
                  <c:v>1686.6874599895748</c:v>
                </c:pt>
                <c:pt idx="32">
                  <c:v>1666.4904112452723</c:v>
                </c:pt>
                <c:pt idx="33">
                  <c:v>1611.0077566159807</c:v>
                </c:pt>
                <c:pt idx="34">
                  <c:v>1569.47710838274</c:v>
                </c:pt>
                <c:pt idx="35">
                  <c:v>1576.3351119218501</c:v>
                </c:pt>
                <c:pt idx="36">
                  <c:v>1595.6317767964299</c:v>
                </c:pt>
                <c:pt idx="37">
                  <c:v>1589.12540151139</c:v>
                </c:pt>
                <c:pt idx="38">
                  <c:v>1558.45320508499</c:v>
                </c:pt>
                <c:pt idx="39">
                  <c:v>1527</c:v>
                </c:pt>
                <c:pt idx="40">
                  <c:v>1508.9367326074898</c:v>
                </c:pt>
                <c:pt idx="41">
                  <c:v>1485.2829732938389</c:v>
                </c:pt>
              </c:numCache>
            </c:numRef>
          </c:val>
          <c:smooth val="0"/>
        </c:ser>
        <c:dLbls>
          <c:showLegendKey val="0"/>
          <c:showVal val="0"/>
          <c:showCatName val="0"/>
          <c:showSerName val="0"/>
          <c:showPercent val="0"/>
          <c:showBubbleSize val="0"/>
        </c:dLbls>
        <c:smooth val="0"/>
        <c:axId val="1842178704"/>
        <c:axId val="1842178160"/>
      </c:lineChart>
      <c:valAx>
        <c:axId val="1842178160"/>
        <c:scaling>
          <c:orientation val="minMax"/>
        </c:scaling>
        <c:delete val="0"/>
        <c:axPos val="l"/>
        <c:majorGridlines>
          <c:spPr>
            <a:ln w="9528" cap="flat">
              <a:solidFill>
                <a:srgbClr val="D9D9D9"/>
              </a:solidFill>
              <a:prstDash val="solid"/>
              <a:round/>
            </a:ln>
          </c:spPr>
        </c:majorGridlines>
        <c:numFmt formatCode="#,##0" sourceLinked="1"/>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Calibri"/>
              </a:defRPr>
            </a:pPr>
            <a:endParaRPr lang="en-US"/>
          </a:p>
        </c:txPr>
        <c:crossAx val="1842178704"/>
        <c:crosses val="autoZero"/>
        <c:crossBetween val="between"/>
      </c:valAx>
      <c:catAx>
        <c:axId val="1842178704"/>
        <c:scaling>
          <c:orientation val="minMax"/>
        </c:scaling>
        <c:delete val="0"/>
        <c:axPos val="b"/>
        <c:numFmt formatCode="General" sourceLinked="1"/>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Calibri"/>
              </a:defRPr>
            </a:pPr>
            <a:endParaRPr lang="en-US"/>
          </a:p>
        </c:txPr>
        <c:crossAx val="1842178160"/>
        <c:crosses val="autoZero"/>
        <c:auto val="1"/>
        <c:lblAlgn val="ctr"/>
        <c:lblOffset val="100"/>
        <c:tickLblSkip val="5"/>
        <c:noMultiLvlLbl val="0"/>
      </c:catAx>
      <c:spPr>
        <a:noFill/>
        <a:ln>
          <a:noFill/>
        </a:ln>
      </c:spPr>
    </c:plotArea>
    <c:legend>
      <c:legendPos val="b"/>
      <c:overlay val="0"/>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Calibri"/>
            </a:defRPr>
          </a:pPr>
          <a:endParaRPr lang="en-US"/>
        </a:p>
      </c:txPr>
    </c:legend>
    <c:plotVisOnly val="1"/>
    <c:dispBlanksAs val="gap"/>
    <c:showDLblsOverMax val="0"/>
  </c:chart>
  <c:spPr>
    <a:solidFill>
      <a:srgbClr val="FFFFFF"/>
    </a:solid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0.21954</cdr:x>
      <cdr:y>0.57956</cdr:y>
    </cdr:from>
    <cdr:to>
      <cdr:x>0.21954</cdr:x>
      <cdr:y>0.80637</cdr:y>
    </cdr:to>
    <cdr:cxnSp macro="">
      <cdr:nvCxnSpPr>
        <cdr:cNvPr id="3" name="Straight Connector 2"/>
        <cdr:cNvCxnSpPr/>
      </cdr:nvCxnSpPr>
      <cdr:spPr>
        <a:xfrm xmlns:a="http://schemas.openxmlformats.org/drawingml/2006/main" flipV="1">
          <a:off x="934043" y="1879402"/>
          <a:ext cx="0" cy="735482"/>
        </a:xfrm>
        <a:prstGeom xmlns:a="http://schemas.openxmlformats.org/drawingml/2006/main" prst="line">
          <a:avLst/>
        </a:prstGeom>
        <a:ln xmlns:a="http://schemas.openxmlformats.org/drawingml/2006/main" w="12700">
          <a:solidFill>
            <a:schemeClr val="bg2">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0.21954</cdr:x>
      <cdr:y>0.28492</cdr:y>
    </cdr:from>
    <cdr:to>
      <cdr:x>0.21954</cdr:x>
      <cdr:y>0.51173</cdr:y>
    </cdr:to>
    <cdr:cxnSp macro="">
      <cdr:nvCxnSpPr>
        <cdr:cNvPr id="4" name="Straight Connector 3"/>
        <cdr:cNvCxnSpPr/>
      </cdr:nvCxnSpPr>
      <cdr:spPr>
        <a:xfrm xmlns:a="http://schemas.openxmlformats.org/drawingml/2006/main" flipV="1">
          <a:off x="934043" y="923948"/>
          <a:ext cx="0" cy="735482"/>
        </a:xfrm>
        <a:prstGeom xmlns:a="http://schemas.openxmlformats.org/drawingml/2006/main" prst="line">
          <a:avLst/>
        </a:prstGeom>
        <a:ln xmlns:a="http://schemas.openxmlformats.org/drawingml/2006/main" w="12700">
          <a:solidFill>
            <a:schemeClr val="bg2">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0.21293</cdr:y>
    </cdr:from>
    <cdr:to>
      <cdr:x>0</cdr:x>
      <cdr:y>0.43973</cdr:y>
    </cdr:to>
    <cdr:cxnSp macro="">
      <cdr:nvCxnSpPr>
        <cdr:cNvPr id="5" name="Straight Connector 4"/>
        <cdr:cNvCxnSpPr/>
      </cdr:nvCxnSpPr>
      <cdr:spPr>
        <a:xfrm xmlns:a="http://schemas.openxmlformats.org/drawingml/2006/main" flipV="1">
          <a:off x="-4385062" y="690484"/>
          <a:ext cx="0" cy="735482"/>
        </a:xfrm>
        <a:prstGeom xmlns:a="http://schemas.openxmlformats.org/drawingml/2006/main" prst="line">
          <a:avLst/>
        </a:prstGeom>
        <a:ln xmlns:a="http://schemas.openxmlformats.org/drawingml/2006/main" w="12700">
          <a:solidFill>
            <a:schemeClr val="bg2">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0.86337</cdr:x>
      <cdr:y>0.48465</cdr:y>
    </cdr:from>
    <cdr:to>
      <cdr:x>0.99268</cdr:x>
      <cdr:y>0.57956</cdr:y>
    </cdr:to>
    <cdr:sp macro="" textlink="">
      <cdr:nvSpPr>
        <cdr:cNvPr id="6" name="TextBox 13"/>
        <cdr:cNvSpPr txBox="1"/>
      </cdr:nvSpPr>
      <cdr:spPr>
        <a:xfrm xmlns:a="http://schemas.openxmlformats.org/drawingml/2006/main">
          <a:off x="3673211" y="1571625"/>
          <a:ext cx="550151"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400" b="1" dirty="0" smtClean="0"/>
            <a:t>2020</a:t>
          </a:r>
          <a:endParaRPr lang="en-GB"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0.46351</cdr:y>
    </cdr:from>
    <cdr:to>
      <cdr:x>0</cdr:x>
      <cdr:y>0.71021</cdr:y>
    </cdr:to>
    <cdr:cxnSp macro="">
      <cdr:nvCxnSpPr>
        <cdr:cNvPr id="2" name="Straight Connector 1"/>
        <cdr:cNvCxnSpPr/>
      </cdr:nvCxnSpPr>
      <cdr:spPr>
        <a:xfrm xmlns:a="http://schemas.openxmlformats.org/drawingml/2006/main" flipV="1">
          <a:off x="0" y="1381871"/>
          <a:ext cx="0" cy="735482"/>
        </a:xfrm>
        <a:prstGeom xmlns:a="http://schemas.openxmlformats.org/drawingml/2006/main" prst="line">
          <a:avLst/>
        </a:prstGeom>
        <a:ln xmlns:a="http://schemas.openxmlformats.org/drawingml/2006/main" w="12700">
          <a:solidFill>
            <a:schemeClr val="bg2">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0.11802</cdr:x>
      <cdr:y>0.19702</cdr:y>
    </cdr:from>
    <cdr:to>
      <cdr:x>0.11802</cdr:x>
      <cdr:y>0.43101</cdr:y>
    </cdr:to>
    <cdr:cxnSp macro="">
      <cdr:nvCxnSpPr>
        <cdr:cNvPr id="2" name="Straight Connector 1"/>
        <cdr:cNvCxnSpPr/>
      </cdr:nvCxnSpPr>
      <cdr:spPr>
        <a:xfrm xmlns:a="http://schemas.openxmlformats.org/drawingml/2006/main" flipV="1">
          <a:off x="487400" y="619283"/>
          <a:ext cx="0" cy="735482"/>
        </a:xfrm>
        <a:prstGeom xmlns:a="http://schemas.openxmlformats.org/drawingml/2006/main" prst="line">
          <a:avLst/>
        </a:prstGeom>
        <a:ln xmlns:a="http://schemas.openxmlformats.org/drawingml/2006/main" w="12700">
          <a:solidFill>
            <a:schemeClr val="bg2">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0.11802</cdr:x>
      <cdr:y>0.54896</cdr:y>
    </cdr:from>
    <cdr:to>
      <cdr:x>0.11802</cdr:x>
      <cdr:y>0.78295</cdr:y>
    </cdr:to>
    <cdr:cxnSp macro="">
      <cdr:nvCxnSpPr>
        <cdr:cNvPr id="3" name="Straight Connector 2"/>
        <cdr:cNvCxnSpPr/>
      </cdr:nvCxnSpPr>
      <cdr:spPr>
        <a:xfrm xmlns:a="http://schemas.openxmlformats.org/drawingml/2006/main" flipV="1">
          <a:off x="487400" y="1725513"/>
          <a:ext cx="0" cy="735482"/>
        </a:xfrm>
        <a:prstGeom xmlns:a="http://schemas.openxmlformats.org/drawingml/2006/main" prst="line">
          <a:avLst/>
        </a:prstGeom>
        <a:ln xmlns:a="http://schemas.openxmlformats.org/drawingml/2006/main" w="12700">
          <a:solidFill>
            <a:schemeClr val="bg2">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0.11802</cdr:x>
      <cdr:y>0.19702</cdr:y>
    </cdr:from>
    <cdr:to>
      <cdr:x>0.11802</cdr:x>
      <cdr:y>0.43101</cdr:y>
    </cdr:to>
    <cdr:cxnSp macro="">
      <cdr:nvCxnSpPr>
        <cdr:cNvPr id="2" name="Straight Connector 1"/>
        <cdr:cNvCxnSpPr/>
      </cdr:nvCxnSpPr>
      <cdr:spPr>
        <a:xfrm xmlns:a="http://schemas.openxmlformats.org/drawingml/2006/main" flipV="1">
          <a:off x="487400" y="619283"/>
          <a:ext cx="0" cy="735482"/>
        </a:xfrm>
        <a:prstGeom xmlns:a="http://schemas.openxmlformats.org/drawingml/2006/main" prst="line">
          <a:avLst/>
        </a:prstGeom>
        <a:ln xmlns:a="http://schemas.openxmlformats.org/drawingml/2006/main" w="12700">
          <a:solidFill>
            <a:schemeClr val="bg2">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0.11802</cdr:x>
      <cdr:y>0.54896</cdr:y>
    </cdr:from>
    <cdr:to>
      <cdr:x>0.11802</cdr:x>
      <cdr:y>0.78295</cdr:y>
    </cdr:to>
    <cdr:cxnSp macro="">
      <cdr:nvCxnSpPr>
        <cdr:cNvPr id="3" name="Straight Connector 2"/>
        <cdr:cNvCxnSpPr/>
      </cdr:nvCxnSpPr>
      <cdr:spPr>
        <a:xfrm xmlns:a="http://schemas.openxmlformats.org/drawingml/2006/main" flipV="1">
          <a:off x="487400" y="1725513"/>
          <a:ext cx="0" cy="735482"/>
        </a:xfrm>
        <a:prstGeom xmlns:a="http://schemas.openxmlformats.org/drawingml/2006/main" prst="line">
          <a:avLst/>
        </a:prstGeom>
        <a:ln xmlns:a="http://schemas.openxmlformats.org/drawingml/2006/main" w="12700">
          <a:solidFill>
            <a:schemeClr val="bg2">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D58FC-6BF6-4094-B103-1BBC66FEAC99}" type="datetimeFigureOut">
              <a:rPr lang="en-GB" smtClean="0"/>
              <a:t>11/09/2023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FADA89-C69B-4CDE-9DC1-7B4649A6A240}" type="slidenum">
              <a:rPr lang="en-GB" smtClean="0"/>
              <a:t>‹#›</a:t>
            </a:fld>
            <a:endParaRPr lang="en-GB"/>
          </a:p>
        </p:txBody>
      </p:sp>
    </p:spTree>
    <p:extLst>
      <p:ext uri="{BB962C8B-B14F-4D97-AF65-F5344CB8AC3E}">
        <p14:creationId xmlns:p14="http://schemas.microsoft.com/office/powerpoint/2010/main" val="1936777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ov.uk/government/statistical-data-sets/agriculture-in-the-united-kingd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ov.uk/government/statistical-data-sets/agriculture-in-the-united-kingdo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ov.uk/government/statistical-data-sets/agriculture-in-the-united-kingdo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v.uk/government/statistical-data-sets/agriculture-in-the-united-kingd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ov.uk/government/statistical-data-sets/agriculture-in-the-united-kingd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ov.uk/government/statistical-data-sets/agriculture-in-the-united-kingdo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smtClean="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https://www.gov.uk/government/statistical-data-sets/agriculture-in-the-united-kingdom</a:t>
            </a:r>
            <a:endParaRPr lang="en-GB" sz="1200" u="sng" dirty="0" smtClean="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dirty="0" smtClean="0"/>
              <a:t>Chapter 7 (Crops); Chapter</a:t>
            </a:r>
            <a:r>
              <a:rPr lang="en-GB" baseline="0" dirty="0" smtClean="0"/>
              <a:t> 8 (Livestock)</a:t>
            </a:r>
            <a:endParaRPr lang="en-GB" dirty="0" smtClean="0"/>
          </a:p>
          <a:p>
            <a:endParaRPr lang="en-GB" dirty="0"/>
          </a:p>
        </p:txBody>
      </p:sp>
      <p:sp>
        <p:nvSpPr>
          <p:cNvPr id="4" name="Slide Number Placeholder 3"/>
          <p:cNvSpPr>
            <a:spLocks noGrp="1"/>
          </p:cNvSpPr>
          <p:nvPr>
            <p:ph type="sldNum" sz="quarter" idx="10"/>
          </p:nvPr>
        </p:nvSpPr>
        <p:spPr/>
        <p:txBody>
          <a:bodyPr/>
          <a:lstStyle/>
          <a:p>
            <a:fld id="{51FADA89-C69B-4CDE-9DC1-7B4649A6A240}" type="slidenum">
              <a:rPr lang="en-GB" smtClean="0"/>
              <a:t>3</a:t>
            </a:fld>
            <a:endParaRPr lang="en-GB"/>
          </a:p>
        </p:txBody>
      </p:sp>
    </p:spTree>
    <p:extLst>
      <p:ext uri="{BB962C8B-B14F-4D97-AF65-F5344CB8AC3E}">
        <p14:creationId xmlns:p14="http://schemas.microsoft.com/office/powerpoint/2010/main" val="913239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smtClean="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https://www.gov.uk/government/statistical-data-sets/agriculture-in-the-united-kingdom</a:t>
            </a:r>
            <a:endParaRPr lang="en-GB" sz="1200" u="sng" dirty="0" smtClean="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dirty="0" smtClean="0"/>
              <a:t>Chapter</a:t>
            </a:r>
            <a:r>
              <a:rPr lang="en-GB" baseline="0" dirty="0" smtClean="0"/>
              <a:t> 8 (Livestock)</a:t>
            </a:r>
            <a:endParaRPr lang="en-GB" dirty="0" smtClean="0"/>
          </a:p>
          <a:p>
            <a:endParaRPr lang="en-GB" dirty="0"/>
          </a:p>
        </p:txBody>
      </p:sp>
      <p:sp>
        <p:nvSpPr>
          <p:cNvPr id="4" name="Slide Number Placeholder 3"/>
          <p:cNvSpPr>
            <a:spLocks noGrp="1"/>
          </p:cNvSpPr>
          <p:nvPr>
            <p:ph type="sldNum" sz="quarter" idx="10"/>
          </p:nvPr>
        </p:nvSpPr>
        <p:spPr/>
        <p:txBody>
          <a:bodyPr/>
          <a:lstStyle/>
          <a:p>
            <a:fld id="{51FADA89-C69B-4CDE-9DC1-7B4649A6A240}" type="slidenum">
              <a:rPr lang="en-GB" smtClean="0"/>
              <a:t>12</a:t>
            </a:fld>
            <a:endParaRPr lang="en-GB"/>
          </a:p>
        </p:txBody>
      </p:sp>
    </p:spTree>
    <p:extLst>
      <p:ext uri="{BB962C8B-B14F-4D97-AF65-F5344CB8AC3E}">
        <p14:creationId xmlns:p14="http://schemas.microsoft.com/office/powerpoint/2010/main" val="2820926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WWF report</a:t>
            </a:r>
            <a:r>
              <a:rPr lang="en-GB" baseline="0" dirty="0" smtClean="0"/>
              <a:t> The Future of Feed, June 2022  https://www.wwf.org.uk/sites/default/files/2022-06/future_of_feed_full_report.pdf</a:t>
            </a:r>
          </a:p>
          <a:p>
            <a:r>
              <a:rPr lang="en-GB" baseline="0" dirty="0" smtClean="0"/>
              <a:t>P12,13</a:t>
            </a:r>
            <a:endParaRPr lang="en-GB" dirty="0" smtClean="0"/>
          </a:p>
          <a:p>
            <a:endParaRPr lang="en-GB" dirty="0"/>
          </a:p>
        </p:txBody>
      </p:sp>
      <p:sp>
        <p:nvSpPr>
          <p:cNvPr id="4" name="Slide Number Placeholder 3"/>
          <p:cNvSpPr>
            <a:spLocks noGrp="1"/>
          </p:cNvSpPr>
          <p:nvPr>
            <p:ph type="sldNum" sz="quarter" idx="10"/>
          </p:nvPr>
        </p:nvSpPr>
        <p:spPr/>
        <p:txBody>
          <a:bodyPr/>
          <a:lstStyle/>
          <a:p>
            <a:fld id="{51FADA89-C69B-4CDE-9DC1-7B4649A6A240}" type="slidenum">
              <a:rPr lang="en-GB" smtClean="0"/>
              <a:t>13</a:t>
            </a:fld>
            <a:endParaRPr lang="en-GB"/>
          </a:p>
        </p:txBody>
      </p:sp>
    </p:spTree>
    <p:extLst>
      <p:ext uri="{BB962C8B-B14F-4D97-AF65-F5344CB8AC3E}">
        <p14:creationId xmlns:p14="http://schemas.microsoft.com/office/powerpoint/2010/main" val="2971064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WWF report</a:t>
            </a:r>
            <a:r>
              <a:rPr lang="en-GB" baseline="0" dirty="0" smtClean="0"/>
              <a:t> The Future of Feed, June 2022  https://www.wwf.org.uk/sites/default/files/2022-06/future_of_feed_full_report.pdf</a:t>
            </a:r>
          </a:p>
          <a:p>
            <a:r>
              <a:rPr lang="en-GB" baseline="0" dirty="0" smtClean="0"/>
              <a:t>Most items p17; grazing livestock key to low opportunity cost feed system p10; nitrogen and aquatic impact of intensive poultry and pig farms p14</a:t>
            </a:r>
          </a:p>
          <a:p>
            <a:r>
              <a:rPr lang="en-GB" dirty="0" smtClean="0"/>
              <a:t>Dangers</a:t>
            </a:r>
            <a:r>
              <a:rPr lang="en-GB" baseline="0" dirty="0" smtClean="0"/>
              <a:t> of ‘one-dimensional approach’ (p17): ‘</a:t>
            </a:r>
            <a:r>
              <a:rPr lang="en-GB" sz="1200" b="0" i="0" u="none" strike="noStrike" kern="1200" baseline="0" dirty="0" smtClean="0">
                <a:solidFill>
                  <a:schemeClr val="tx1"/>
                </a:solidFill>
                <a:latin typeface="+mn-lt"/>
                <a:ea typeface="+mn-ea"/>
                <a:cs typeface="+mn-cs"/>
              </a:rPr>
              <a:t>For instance, some dietary sustainability recommendations prioritise poultry meat consumption because of its low greenhouse gas emissions per gram of protein. The low opportunity cost feed framework turns this on its head, highlighting the pressures that intensively-produced poultry places on the environment locally and globally.’</a:t>
            </a:r>
          </a:p>
          <a:p>
            <a:endParaRPr lang="en-GB"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Horticulture points from </a:t>
            </a:r>
            <a:r>
              <a:rPr lang="en-GB" sz="1200" dirty="0" smtClean="0"/>
              <a:t>Sustain – Sustainable farming campaign blog – 23 Feb 2023 - https://www.sustainweb.org/blogs/feb23-glasshouse-half-empty/</a:t>
            </a:r>
          </a:p>
          <a:p>
            <a:endParaRPr lang="en-GB" dirty="0"/>
          </a:p>
        </p:txBody>
      </p:sp>
      <p:sp>
        <p:nvSpPr>
          <p:cNvPr id="4" name="Slide Number Placeholder 3"/>
          <p:cNvSpPr>
            <a:spLocks noGrp="1"/>
          </p:cNvSpPr>
          <p:nvPr>
            <p:ph type="sldNum" sz="quarter" idx="10"/>
          </p:nvPr>
        </p:nvSpPr>
        <p:spPr/>
        <p:txBody>
          <a:bodyPr/>
          <a:lstStyle/>
          <a:p>
            <a:fld id="{51FADA89-C69B-4CDE-9DC1-7B4649A6A240}" type="slidenum">
              <a:rPr lang="en-GB" smtClean="0"/>
              <a:t>14</a:t>
            </a:fld>
            <a:endParaRPr lang="en-GB"/>
          </a:p>
        </p:txBody>
      </p:sp>
    </p:spTree>
    <p:extLst>
      <p:ext uri="{BB962C8B-B14F-4D97-AF65-F5344CB8AC3E}">
        <p14:creationId xmlns:p14="http://schemas.microsoft.com/office/powerpoint/2010/main" val="3208673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WWF report</a:t>
            </a:r>
            <a:r>
              <a:rPr lang="en-GB" baseline="0" dirty="0" smtClean="0"/>
              <a:t> The Future of Feed, June 2022  https://www.wwf.org.uk/sites/default/files/2022-06/future_of_feed_full_report.pdf</a:t>
            </a:r>
          </a:p>
          <a:p>
            <a:r>
              <a:rPr lang="en-GB" baseline="0" dirty="0" smtClean="0"/>
              <a:t>Grassland a carbon reservoir p27; benefits over purely vegan approach – p8; </a:t>
            </a:r>
            <a:r>
              <a:rPr lang="en-GB" baseline="0" dirty="0" err="1" smtClean="0"/>
              <a:t>agroecological</a:t>
            </a:r>
            <a:r>
              <a:rPr lang="en-GB" baseline="0" dirty="0" smtClean="0"/>
              <a:t> approach – p14</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51FADA89-C69B-4CDE-9DC1-7B4649A6A240}" type="slidenum">
              <a:rPr lang="en-GB" smtClean="0"/>
              <a:t>15</a:t>
            </a:fld>
            <a:endParaRPr lang="en-GB"/>
          </a:p>
        </p:txBody>
      </p:sp>
    </p:spTree>
    <p:extLst>
      <p:ext uri="{BB962C8B-B14F-4D97-AF65-F5344CB8AC3E}">
        <p14:creationId xmlns:p14="http://schemas.microsoft.com/office/powerpoint/2010/main" val="1978884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 Philip</a:t>
            </a:r>
            <a:r>
              <a:rPr lang="en-GB" baseline="0" dirty="0" smtClean="0"/>
              <a:t> Oliver’s presentation ‘Food Farming for U3A’ – Feb 2023</a:t>
            </a:r>
            <a:endParaRPr lang="en-GB" dirty="0"/>
          </a:p>
        </p:txBody>
      </p:sp>
      <p:sp>
        <p:nvSpPr>
          <p:cNvPr id="4" name="Slide Number Placeholder 3"/>
          <p:cNvSpPr>
            <a:spLocks noGrp="1"/>
          </p:cNvSpPr>
          <p:nvPr>
            <p:ph type="sldNum" sz="quarter" idx="10"/>
          </p:nvPr>
        </p:nvSpPr>
        <p:spPr/>
        <p:txBody>
          <a:bodyPr/>
          <a:lstStyle/>
          <a:p>
            <a:fld id="{51FADA89-C69B-4CDE-9DC1-7B4649A6A240}" type="slidenum">
              <a:rPr lang="en-GB" smtClean="0"/>
              <a:t>16</a:t>
            </a:fld>
            <a:endParaRPr lang="en-GB"/>
          </a:p>
        </p:txBody>
      </p:sp>
    </p:spTree>
    <p:extLst>
      <p:ext uri="{BB962C8B-B14F-4D97-AF65-F5344CB8AC3E}">
        <p14:creationId xmlns:p14="http://schemas.microsoft.com/office/powerpoint/2010/main" val="108512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FADA89-C69B-4CDE-9DC1-7B4649A6A240}" type="slidenum">
              <a:rPr lang="en-GB" smtClean="0"/>
              <a:t>18</a:t>
            </a:fld>
            <a:endParaRPr lang="en-GB"/>
          </a:p>
        </p:txBody>
      </p:sp>
    </p:spTree>
    <p:extLst>
      <p:ext uri="{BB962C8B-B14F-4D97-AF65-F5344CB8AC3E}">
        <p14:creationId xmlns:p14="http://schemas.microsoft.com/office/powerpoint/2010/main" val="1709634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Pie chart from Philip</a:t>
            </a:r>
            <a:r>
              <a:rPr lang="en-GB" baseline="0" dirty="0" smtClean="0"/>
              <a:t> Oliver’s presentation ‘Food Farming for U3A’ – Feb 2023</a:t>
            </a:r>
            <a:endParaRPr lang="en-GB" dirty="0" smtClean="0"/>
          </a:p>
          <a:p>
            <a:endParaRPr lang="en-GB" dirty="0"/>
          </a:p>
        </p:txBody>
      </p:sp>
      <p:sp>
        <p:nvSpPr>
          <p:cNvPr id="4" name="Slide Number Placeholder 3"/>
          <p:cNvSpPr>
            <a:spLocks noGrp="1"/>
          </p:cNvSpPr>
          <p:nvPr>
            <p:ph type="sldNum" sz="quarter" idx="10"/>
          </p:nvPr>
        </p:nvSpPr>
        <p:spPr/>
        <p:txBody>
          <a:bodyPr/>
          <a:lstStyle/>
          <a:p>
            <a:fld id="{51FADA89-C69B-4CDE-9DC1-7B4649A6A240}" type="slidenum">
              <a:rPr lang="en-GB" smtClean="0"/>
              <a:t>21</a:t>
            </a:fld>
            <a:endParaRPr lang="en-GB"/>
          </a:p>
        </p:txBody>
      </p:sp>
    </p:spTree>
    <p:extLst>
      <p:ext uri="{BB962C8B-B14F-4D97-AF65-F5344CB8AC3E}">
        <p14:creationId xmlns:p14="http://schemas.microsoft.com/office/powerpoint/2010/main" val="4275953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Global situation</a:t>
            </a:r>
            <a:r>
              <a:rPr lang="en-GB" baseline="0" dirty="0" smtClean="0"/>
              <a:t> </a:t>
            </a:r>
            <a:r>
              <a:rPr lang="en-GB" baseline="0" smtClean="0"/>
              <a:t>- </a:t>
            </a:r>
            <a:r>
              <a:rPr lang="en-GB" smtClean="0"/>
              <a:t>from </a:t>
            </a:r>
            <a:r>
              <a:rPr lang="en-GB" dirty="0" smtClean="0"/>
              <a:t>Philip</a:t>
            </a:r>
            <a:r>
              <a:rPr lang="en-GB" baseline="0" dirty="0" smtClean="0"/>
              <a:t> Oliver’s presentation ‘Food Farming for U3A’ – Feb 2023</a:t>
            </a:r>
            <a:endParaRPr lang="en-GB" dirty="0" smtClean="0"/>
          </a:p>
          <a:p>
            <a:endParaRPr lang="en-GB" dirty="0"/>
          </a:p>
        </p:txBody>
      </p:sp>
      <p:sp>
        <p:nvSpPr>
          <p:cNvPr id="4" name="Slide Number Placeholder 3"/>
          <p:cNvSpPr>
            <a:spLocks noGrp="1"/>
          </p:cNvSpPr>
          <p:nvPr>
            <p:ph type="sldNum" sz="quarter" idx="10"/>
          </p:nvPr>
        </p:nvSpPr>
        <p:spPr/>
        <p:txBody>
          <a:bodyPr/>
          <a:lstStyle/>
          <a:p>
            <a:fld id="{51FADA89-C69B-4CDE-9DC1-7B4649A6A240}" type="slidenum">
              <a:rPr lang="en-GB" smtClean="0"/>
              <a:t>22</a:t>
            </a:fld>
            <a:endParaRPr lang="en-GB"/>
          </a:p>
        </p:txBody>
      </p:sp>
    </p:spTree>
    <p:extLst>
      <p:ext uri="{BB962C8B-B14F-4D97-AF65-F5344CB8AC3E}">
        <p14:creationId xmlns:p14="http://schemas.microsoft.com/office/powerpoint/2010/main" val="3001721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smtClean="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https://www.gov.uk/government/statistical-data-sets/agriculture-in-the-united-kingdom</a:t>
            </a:r>
            <a:endParaRPr lang="en-GB" sz="1200" u="sng" dirty="0" smtClean="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dirty="0" smtClean="0"/>
              <a:t>Chapter 7 (Crops); Chapter</a:t>
            </a:r>
            <a:r>
              <a:rPr lang="en-GB" baseline="0" dirty="0" smtClean="0"/>
              <a:t> 8 (Livestock)</a:t>
            </a:r>
          </a:p>
          <a:p>
            <a:endParaRPr lang="en-GB" baseline="0" dirty="0" smtClean="0"/>
          </a:p>
          <a:p>
            <a:r>
              <a:rPr lang="en-GB" baseline="0" dirty="0" smtClean="0"/>
              <a:t>Seem to be net exporter of raw potatoes, but import a lot of processed potatoes (</a:t>
            </a:r>
            <a:r>
              <a:rPr lang="en-GB" baseline="0" dirty="0" err="1" smtClean="0"/>
              <a:t>eg</a:t>
            </a:r>
            <a:r>
              <a:rPr lang="en-GB" baseline="0" dirty="0" smtClean="0"/>
              <a:t> frozen chips)</a:t>
            </a:r>
          </a:p>
          <a:p>
            <a:r>
              <a:rPr lang="en-GB" dirty="0" smtClean="0"/>
              <a:t>Fruit:</a:t>
            </a:r>
            <a:r>
              <a:rPr lang="en-GB" baseline="0" dirty="0" smtClean="0"/>
              <a:t> 16% home produce; 28% from EU; 55% ROW</a:t>
            </a:r>
            <a:endParaRPr lang="en-GB" dirty="0"/>
          </a:p>
        </p:txBody>
      </p:sp>
      <p:sp>
        <p:nvSpPr>
          <p:cNvPr id="4" name="Slide Number Placeholder 3"/>
          <p:cNvSpPr>
            <a:spLocks noGrp="1"/>
          </p:cNvSpPr>
          <p:nvPr>
            <p:ph type="sldNum" sz="quarter" idx="10"/>
          </p:nvPr>
        </p:nvSpPr>
        <p:spPr/>
        <p:txBody>
          <a:bodyPr/>
          <a:lstStyle/>
          <a:p>
            <a:fld id="{51FADA89-C69B-4CDE-9DC1-7B4649A6A240}" type="slidenum">
              <a:rPr lang="en-GB" smtClean="0"/>
              <a:t>4</a:t>
            </a:fld>
            <a:endParaRPr lang="en-GB"/>
          </a:p>
        </p:txBody>
      </p:sp>
    </p:spTree>
    <p:extLst>
      <p:ext uri="{BB962C8B-B14F-4D97-AF65-F5344CB8AC3E}">
        <p14:creationId xmlns:p14="http://schemas.microsoft.com/office/powerpoint/2010/main" val="578602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dirty="0" smtClean="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https://www.gov.uk/government/statistical-data-sets/agriculture-in-the-united-kingdom</a:t>
            </a:r>
            <a:endParaRPr lang="en-GB" sz="1200" u="sng" dirty="0" smtClean="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200" u="sng" dirty="0" smtClean="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sz="1200" u="none" dirty="0" smtClean="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Chapter</a:t>
            </a:r>
            <a:r>
              <a:rPr lang="en-GB" sz="1200" u="none" baseline="0" dirty="0" smtClean="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 2, </a:t>
            </a:r>
            <a:r>
              <a:rPr lang="en-GB" sz="1200" u="none" dirty="0" smtClean="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Table 2.1 </a:t>
            </a:r>
          </a:p>
          <a:p>
            <a:r>
              <a:rPr lang="en-GB" sz="1200" u="none" dirty="0" smtClean="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UK Utilised Agricultural Area is about 70% of UK total area (from</a:t>
            </a:r>
            <a:r>
              <a:rPr lang="en-GB" sz="1200" u="none" baseline="0" dirty="0" smtClean="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 source above)</a:t>
            </a:r>
            <a:endParaRPr lang="en-GB" sz="1200" u="none"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1FADA89-C69B-4CDE-9DC1-7B4649A6A240}" type="slidenum">
              <a:rPr lang="en-GB" smtClean="0"/>
              <a:t>5</a:t>
            </a:fld>
            <a:endParaRPr lang="en-GB"/>
          </a:p>
        </p:txBody>
      </p:sp>
    </p:spTree>
    <p:extLst>
      <p:ext uri="{BB962C8B-B14F-4D97-AF65-F5344CB8AC3E}">
        <p14:creationId xmlns:p14="http://schemas.microsoft.com/office/powerpoint/2010/main" val="2436578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dirty="0" smtClean="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https://www.gov.uk/government/statistical-data-sets/agriculture-in-the-united-kingdom</a:t>
            </a:r>
            <a:endParaRPr lang="en-GB" sz="1200" u="sng" dirty="0" smtClean="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200" u="sng" dirty="0" smtClean="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sz="1200" u="none" dirty="0" smtClean="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Chapter</a:t>
            </a:r>
            <a:r>
              <a:rPr lang="en-GB" sz="1200" u="none" baseline="0" dirty="0" smtClean="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 8 – Crops; 5-year average calculated 2017-2021</a:t>
            </a:r>
            <a:endParaRPr lang="en-GB" sz="1200" u="none" dirty="0" smtClean="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dirty="0" smtClean="0"/>
              <a:t>Human use of barley: brewing</a:t>
            </a:r>
          </a:p>
          <a:p>
            <a:r>
              <a:rPr lang="en-GB" dirty="0" smtClean="0"/>
              <a:t>‘Other’ use</a:t>
            </a:r>
            <a:r>
              <a:rPr lang="en-GB" baseline="0" dirty="0" smtClean="0"/>
              <a:t> of wheat: brewing </a:t>
            </a:r>
          </a:p>
          <a:p>
            <a:r>
              <a:rPr lang="en-GB" baseline="0" dirty="0" smtClean="0"/>
              <a:t>Amount of wheat for human consumption that is home-grown – derived from Agriculture and Horticulture Development Board (AHDB) ‘Supply and Demand’ publication Sept 2022. 5-year average figure used. This agrees closely with the gov.uk DEFRA figures if ‘other’ in the latter is assumed to be for brewing and all sourced from the UK.</a:t>
            </a:r>
          </a:p>
          <a:p>
            <a:r>
              <a:rPr lang="en-GB" baseline="0" dirty="0" smtClean="0"/>
              <a:t>Amount of wheat for animal consumption that is home-grown is from AHDB publication. DEFRA spreadsheet does not specify this.</a:t>
            </a:r>
          </a:p>
          <a:p>
            <a:endParaRPr lang="en-GB" dirty="0"/>
          </a:p>
        </p:txBody>
      </p:sp>
      <p:sp>
        <p:nvSpPr>
          <p:cNvPr id="4" name="Slide Number Placeholder 3"/>
          <p:cNvSpPr>
            <a:spLocks noGrp="1"/>
          </p:cNvSpPr>
          <p:nvPr>
            <p:ph type="sldNum" sz="quarter" idx="10"/>
          </p:nvPr>
        </p:nvSpPr>
        <p:spPr/>
        <p:txBody>
          <a:bodyPr/>
          <a:lstStyle/>
          <a:p>
            <a:fld id="{51FADA89-C69B-4CDE-9DC1-7B4649A6A240}" type="slidenum">
              <a:rPr lang="en-GB" smtClean="0"/>
              <a:t>6</a:t>
            </a:fld>
            <a:endParaRPr lang="en-GB"/>
          </a:p>
        </p:txBody>
      </p:sp>
    </p:spTree>
    <p:extLst>
      <p:ext uri="{BB962C8B-B14F-4D97-AF65-F5344CB8AC3E}">
        <p14:creationId xmlns:p14="http://schemas.microsoft.com/office/powerpoint/2010/main" val="3029178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WWF report</a:t>
            </a:r>
            <a:r>
              <a:rPr lang="en-GB" baseline="0" dirty="0" smtClean="0"/>
              <a:t> The Future of Feed, June 2022  https://www.wwf.org.uk/sites/default/files/2022-06/future_of_feed_full_report.pdf</a:t>
            </a:r>
          </a:p>
          <a:p>
            <a:r>
              <a:rPr lang="en-GB" baseline="0" dirty="0" smtClean="0"/>
              <a:t>p7</a:t>
            </a:r>
            <a:endParaRPr lang="en-GB" dirty="0"/>
          </a:p>
        </p:txBody>
      </p:sp>
      <p:sp>
        <p:nvSpPr>
          <p:cNvPr id="4" name="Slide Number Placeholder 3"/>
          <p:cNvSpPr>
            <a:spLocks noGrp="1"/>
          </p:cNvSpPr>
          <p:nvPr>
            <p:ph type="sldNum" sz="quarter" idx="10"/>
          </p:nvPr>
        </p:nvSpPr>
        <p:spPr/>
        <p:txBody>
          <a:bodyPr/>
          <a:lstStyle/>
          <a:p>
            <a:fld id="{51FADA89-C69B-4CDE-9DC1-7B4649A6A240}" type="slidenum">
              <a:rPr lang="en-GB" smtClean="0"/>
              <a:t>7</a:t>
            </a:fld>
            <a:endParaRPr lang="en-GB"/>
          </a:p>
        </p:txBody>
      </p:sp>
    </p:spTree>
    <p:extLst>
      <p:ext uri="{BB962C8B-B14F-4D97-AF65-F5344CB8AC3E}">
        <p14:creationId xmlns:p14="http://schemas.microsoft.com/office/powerpoint/2010/main" val="2742530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https://www.fwi.co.uk/news/environment/farmers-accuse-bbc-of-bias-over-prime-time-anti-meat-programme</a:t>
            </a:r>
            <a:endParaRPr lang="en-GB" dirty="0"/>
          </a:p>
        </p:txBody>
      </p:sp>
      <p:sp>
        <p:nvSpPr>
          <p:cNvPr id="4" name="Slide Number Placeholder 3"/>
          <p:cNvSpPr>
            <a:spLocks noGrp="1"/>
          </p:cNvSpPr>
          <p:nvPr>
            <p:ph type="sldNum" sz="quarter" idx="10"/>
          </p:nvPr>
        </p:nvSpPr>
        <p:spPr/>
        <p:txBody>
          <a:bodyPr/>
          <a:lstStyle/>
          <a:p>
            <a:fld id="{51FADA89-C69B-4CDE-9DC1-7B4649A6A240}" type="slidenum">
              <a:rPr lang="en-GB" smtClean="0"/>
              <a:t>8</a:t>
            </a:fld>
            <a:endParaRPr lang="en-GB"/>
          </a:p>
        </p:txBody>
      </p:sp>
    </p:spTree>
    <p:extLst>
      <p:ext uri="{BB962C8B-B14F-4D97-AF65-F5344CB8AC3E}">
        <p14:creationId xmlns:p14="http://schemas.microsoft.com/office/powerpoint/2010/main" val="3925217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Rejected</a:t>
            </a:r>
            <a:r>
              <a:rPr lang="en-GB" baseline="0" dirty="0" smtClean="0"/>
              <a:t> for human consumption – from WWF report p24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https://www.wwf.org.uk/sites/default/files/2022-06/future_of_feed_full_report.pdf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r>
              <a:rPr lang="en-GB" dirty="0" smtClean="0"/>
              <a:t>‘</a:t>
            </a:r>
            <a:r>
              <a:rPr lang="en-GB" sz="1200" dirty="0" smtClean="0"/>
              <a:t>For example, a significant proportion of cereals currently used in animal feed are grade-outs that</a:t>
            </a:r>
          </a:p>
          <a:p>
            <a:r>
              <a:rPr lang="en-GB" sz="1200" dirty="0" smtClean="0"/>
              <a:t>do not meet supply chain quality grading standards. This includes, for example,</a:t>
            </a:r>
          </a:p>
          <a:p>
            <a:r>
              <a:rPr lang="en-GB" sz="1200" dirty="0" smtClean="0"/>
              <a:t>wheat that does not have a high enough proportion of protein to meet the demands</a:t>
            </a:r>
          </a:p>
          <a:p>
            <a:r>
              <a:rPr lang="en-GB" sz="1200" dirty="0" smtClean="0"/>
              <a:t>of bread manufacturers. These standards are to some degree subjective - low</a:t>
            </a:r>
          </a:p>
          <a:p>
            <a:r>
              <a:rPr lang="en-GB" sz="1200" dirty="0" smtClean="0"/>
              <a:t>protein content does not necessarily mean that wheat cannot be used to make</a:t>
            </a:r>
          </a:p>
          <a:p>
            <a:r>
              <a:rPr lang="en-GB" sz="1200" dirty="0" smtClean="0"/>
              <a:t>bread, just that there is not sufficient market demand for this kind of wheat.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r>
              <a:rPr lang="en-GB" dirty="0" smtClean="0"/>
              <a:t>Prohibition of using food waste for pig-feed:</a:t>
            </a:r>
            <a:r>
              <a:rPr lang="en-GB" baseline="0" dirty="0" smtClean="0"/>
              <a:t> </a:t>
            </a:r>
            <a:r>
              <a:rPr lang="en-GB" dirty="0" smtClean="0"/>
              <a:t>WWF</a:t>
            </a:r>
            <a:r>
              <a:rPr lang="en-GB" baseline="0" dirty="0" smtClean="0"/>
              <a:t> report, p10</a:t>
            </a:r>
            <a:endParaRPr lang="en-GB" dirty="0"/>
          </a:p>
        </p:txBody>
      </p:sp>
      <p:sp>
        <p:nvSpPr>
          <p:cNvPr id="4" name="Slide Number Placeholder 3"/>
          <p:cNvSpPr>
            <a:spLocks noGrp="1"/>
          </p:cNvSpPr>
          <p:nvPr>
            <p:ph type="sldNum" sz="quarter" idx="10"/>
          </p:nvPr>
        </p:nvSpPr>
        <p:spPr/>
        <p:txBody>
          <a:bodyPr/>
          <a:lstStyle/>
          <a:p>
            <a:fld id="{51FADA89-C69B-4CDE-9DC1-7B4649A6A240}" type="slidenum">
              <a:rPr lang="en-GB" smtClean="0"/>
              <a:t>9</a:t>
            </a:fld>
            <a:endParaRPr lang="en-GB"/>
          </a:p>
        </p:txBody>
      </p:sp>
    </p:spTree>
    <p:extLst>
      <p:ext uri="{BB962C8B-B14F-4D97-AF65-F5344CB8AC3E}">
        <p14:creationId xmlns:p14="http://schemas.microsoft.com/office/powerpoint/2010/main" val="25803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dirty="0" smtClean="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https://www.gov.uk/government/statistical-data-sets/agriculture-in-the-united-kingdom</a:t>
            </a:r>
            <a:endParaRPr lang="en-GB" sz="1200" u="sng" dirty="0" smtClean="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200" u="sng" dirty="0" smtClean="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sz="1200" u="none" dirty="0" smtClean="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Chapter</a:t>
            </a:r>
            <a:r>
              <a:rPr lang="en-GB" sz="1200" u="none" baseline="0" dirty="0" smtClean="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 7 - Livestock</a:t>
            </a:r>
            <a:endParaRPr lang="en-GB" sz="1200" u="none" dirty="0" smtClean="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51FADA89-C69B-4CDE-9DC1-7B4649A6A240}" type="slidenum">
              <a:rPr lang="en-GB" smtClean="0"/>
              <a:t>10</a:t>
            </a:fld>
            <a:endParaRPr lang="en-GB"/>
          </a:p>
        </p:txBody>
      </p:sp>
    </p:spTree>
    <p:extLst>
      <p:ext uri="{BB962C8B-B14F-4D97-AF65-F5344CB8AC3E}">
        <p14:creationId xmlns:p14="http://schemas.microsoft.com/office/powerpoint/2010/main" val="2536676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Nature Friendly Farming Network</a:t>
            </a:r>
            <a:r>
              <a:rPr lang="en-GB" baseline="0" dirty="0" smtClean="0"/>
              <a:t> report: Rethink Food – A Plan for Action Oct 2022 p25</a:t>
            </a:r>
            <a:endParaRPr lang="en-GB" dirty="0" smtClean="0"/>
          </a:p>
          <a:p>
            <a:r>
              <a:rPr lang="en-GB" dirty="0" smtClean="0"/>
              <a:t>https://www.nffn.org.uk/wp-content/uploads/2022/10/nffn_report_final.pdf</a:t>
            </a:r>
            <a:endParaRPr lang="en-GB" dirty="0"/>
          </a:p>
        </p:txBody>
      </p:sp>
      <p:sp>
        <p:nvSpPr>
          <p:cNvPr id="4" name="Slide Number Placeholder 3"/>
          <p:cNvSpPr>
            <a:spLocks noGrp="1"/>
          </p:cNvSpPr>
          <p:nvPr>
            <p:ph type="sldNum" sz="quarter" idx="10"/>
          </p:nvPr>
        </p:nvSpPr>
        <p:spPr/>
        <p:txBody>
          <a:bodyPr/>
          <a:lstStyle/>
          <a:p>
            <a:fld id="{51FADA89-C69B-4CDE-9DC1-7B4649A6A240}" type="slidenum">
              <a:rPr lang="en-GB" smtClean="0"/>
              <a:t>11</a:t>
            </a:fld>
            <a:endParaRPr lang="en-GB"/>
          </a:p>
        </p:txBody>
      </p:sp>
    </p:spTree>
    <p:extLst>
      <p:ext uri="{BB962C8B-B14F-4D97-AF65-F5344CB8AC3E}">
        <p14:creationId xmlns:p14="http://schemas.microsoft.com/office/powerpoint/2010/main" val="2765643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800" b="1"/>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930E9D9-8374-4B1F-A46F-1FF33B1BCB8A}"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228029-BA46-4D76-AF27-46256662DA49}" type="slidenum">
              <a:rPr lang="en-GB" smtClean="0"/>
              <a:t>‹#›</a:t>
            </a:fld>
            <a:endParaRPr lang="en-GB"/>
          </a:p>
        </p:txBody>
      </p:sp>
    </p:spTree>
    <p:extLst>
      <p:ext uri="{BB962C8B-B14F-4D97-AF65-F5344CB8AC3E}">
        <p14:creationId xmlns:p14="http://schemas.microsoft.com/office/powerpoint/2010/main" val="2444971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30E9D9-8374-4B1F-A46F-1FF33B1BCB8A}"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228029-BA46-4D76-AF27-46256662DA49}" type="slidenum">
              <a:rPr lang="en-GB" smtClean="0"/>
              <a:t>‹#›</a:t>
            </a:fld>
            <a:endParaRPr lang="en-GB"/>
          </a:p>
        </p:txBody>
      </p:sp>
    </p:spTree>
    <p:extLst>
      <p:ext uri="{BB962C8B-B14F-4D97-AF65-F5344CB8AC3E}">
        <p14:creationId xmlns:p14="http://schemas.microsoft.com/office/powerpoint/2010/main" val="1779044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30E9D9-8374-4B1F-A46F-1FF33B1BCB8A}"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228029-BA46-4D76-AF27-46256662DA49}" type="slidenum">
              <a:rPr lang="en-GB" smtClean="0"/>
              <a:t>‹#›</a:t>
            </a:fld>
            <a:endParaRPr lang="en-GB"/>
          </a:p>
        </p:txBody>
      </p:sp>
    </p:spTree>
    <p:extLst>
      <p:ext uri="{BB962C8B-B14F-4D97-AF65-F5344CB8AC3E}">
        <p14:creationId xmlns:p14="http://schemas.microsoft.com/office/powerpoint/2010/main" val="4151481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35335"/>
          </a:xfrm>
        </p:spPr>
        <p:txBody>
          <a:bodyPr>
            <a:normAutofit/>
          </a:bodyPr>
          <a:lstStyle>
            <a:lvl1pPr algn="ctr">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628650" y="1276985"/>
            <a:ext cx="7886700" cy="4351338"/>
          </a:xfr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30E9D9-8374-4B1F-A46F-1FF33B1BCB8A}"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228029-BA46-4D76-AF27-46256662DA49}" type="slidenum">
              <a:rPr lang="en-GB" smtClean="0"/>
              <a:t>‹#›</a:t>
            </a:fld>
            <a:endParaRPr lang="en-GB"/>
          </a:p>
        </p:txBody>
      </p:sp>
    </p:spTree>
    <p:extLst>
      <p:ext uri="{BB962C8B-B14F-4D97-AF65-F5344CB8AC3E}">
        <p14:creationId xmlns:p14="http://schemas.microsoft.com/office/powerpoint/2010/main" val="1405436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lgn="ctr">
              <a:defRPr sz="40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30E9D9-8374-4B1F-A46F-1FF33B1BCB8A}"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228029-BA46-4D76-AF27-46256662DA49}" type="slidenum">
              <a:rPr lang="en-GB" smtClean="0"/>
              <a:t>‹#›</a:t>
            </a:fld>
            <a:endParaRPr lang="en-GB"/>
          </a:p>
        </p:txBody>
      </p:sp>
    </p:spTree>
    <p:extLst>
      <p:ext uri="{BB962C8B-B14F-4D97-AF65-F5344CB8AC3E}">
        <p14:creationId xmlns:p14="http://schemas.microsoft.com/office/powerpoint/2010/main" val="2649548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30E9D9-8374-4B1F-A46F-1FF33B1BCB8A}"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228029-BA46-4D76-AF27-46256662DA49}" type="slidenum">
              <a:rPr lang="en-GB" smtClean="0"/>
              <a:t>‹#›</a:t>
            </a:fld>
            <a:endParaRPr lang="en-GB"/>
          </a:p>
        </p:txBody>
      </p:sp>
    </p:spTree>
    <p:extLst>
      <p:ext uri="{BB962C8B-B14F-4D97-AF65-F5344CB8AC3E}">
        <p14:creationId xmlns:p14="http://schemas.microsoft.com/office/powerpoint/2010/main" val="1640028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30E9D9-8374-4B1F-A46F-1FF33B1BCB8A}" type="datetimeFigureOut">
              <a:rPr lang="en-GB" smtClean="0"/>
              <a:t>11/09/2023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228029-BA46-4D76-AF27-46256662DA49}" type="slidenum">
              <a:rPr lang="en-GB" smtClean="0"/>
              <a:t>‹#›</a:t>
            </a:fld>
            <a:endParaRPr lang="en-GB"/>
          </a:p>
        </p:txBody>
      </p:sp>
    </p:spTree>
    <p:extLst>
      <p:ext uri="{BB962C8B-B14F-4D97-AF65-F5344CB8AC3E}">
        <p14:creationId xmlns:p14="http://schemas.microsoft.com/office/powerpoint/2010/main" val="2973697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08716"/>
            <a:ext cx="7886700" cy="777874"/>
          </a:xfrm>
        </p:spPr>
        <p:txBody>
          <a:bodyPr/>
          <a:lstStyle>
            <a:lvl1pPr algn="ctr">
              <a:defRPr sz="3600" b="1"/>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30E9D9-8374-4B1F-A46F-1FF33B1BCB8A}" type="datetimeFigureOut">
              <a:rPr lang="en-GB" smtClean="0"/>
              <a:t>11/09/2023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228029-BA46-4D76-AF27-46256662DA49}" type="slidenum">
              <a:rPr lang="en-GB" smtClean="0"/>
              <a:t>‹#›</a:t>
            </a:fld>
            <a:endParaRPr lang="en-GB"/>
          </a:p>
        </p:txBody>
      </p:sp>
    </p:spTree>
    <p:extLst>
      <p:ext uri="{BB962C8B-B14F-4D97-AF65-F5344CB8AC3E}">
        <p14:creationId xmlns:p14="http://schemas.microsoft.com/office/powerpoint/2010/main" val="2811525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0E9D9-8374-4B1F-A46F-1FF33B1BCB8A}" type="datetimeFigureOut">
              <a:rPr lang="en-GB" smtClean="0"/>
              <a:t>11/09/2023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228029-BA46-4D76-AF27-46256662DA49}" type="slidenum">
              <a:rPr lang="en-GB" smtClean="0"/>
              <a:t>‹#›</a:t>
            </a:fld>
            <a:endParaRPr lang="en-GB"/>
          </a:p>
        </p:txBody>
      </p:sp>
    </p:spTree>
    <p:extLst>
      <p:ext uri="{BB962C8B-B14F-4D97-AF65-F5344CB8AC3E}">
        <p14:creationId xmlns:p14="http://schemas.microsoft.com/office/powerpoint/2010/main" val="2083819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30E9D9-8374-4B1F-A46F-1FF33B1BCB8A}"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228029-BA46-4D76-AF27-46256662DA49}" type="slidenum">
              <a:rPr lang="en-GB" smtClean="0"/>
              <a:t>‹#›</a:t>
            </a:fld>
            <a:endParaRPr lang="en-GB"/>
          </a:p>
        </p:txBody>
      </p:sp>
    </p:spTree>
    <p:extLst>
      <p:ext uri="{BB962C8B-B14F-4D97-AF65-F5344CB8AC3E}">
        <p14:creationId xmlns:p14="http://schemas.microsoft.com/office/powerpoint/2010/main" val="3850955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30E9D9-8374-4B1F-A46F-1FF33B1BCB8A}"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228029-BA46-4D76-AF27-46256662DA49}" type="slidenum">
              <a:rPr lang="en-GB" smtClean="0"/>
              <a:t>‹#›</a:t>
            </a:fld>
            <a:endParaRPr lang="en-GB"/>
          </a:p>
        </p:txBody>
      </p:sp>
    </p:spTree>
    <p:extLst>
      <p:ext uri="{BB962C8B-B14F-4D97-AF65-F5344CB8AC3E}">
        <p14:creationId xmlns:p14="http://schemas.microsoft.com/office/powerpoint/2010/main" val="2968575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30E9D9-8374-4B1F-A46F-1FF33B1BCB8A}" type="datetimeFigureOut">
              <a:rPr lang="en-GB" smtClean="0"/>
              <a:t>11/09/2023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28029-BA46-4D76-AF27-46256662DA49}" type="slidenum">
              <a:rPr lang="en-GB" smtClean="0"/>
              <a:t>‹#›</a:t>
            </a:fld>
            <a:endParaRPr lang="en-GB"/>
          </a:p>
        </p:txBody>
      </p:sp>
    </p:spTree>
    <p:extLst>
      <p:ext uri="{BB962C8B-B14F-4D97-AF65-F5344CB8AC3E}">
        <p14:creationId xmlns:p14="http://schemas.microsoft.com/office/powerpoint/2010/main" val="2521604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package" Target="../embeddings/Microsoft_Excel_Worksheet6.xlsx"/></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package" Target="../embeddings/Microsoft_Excel_Worksheet2.xlsx"/><Relationship Id="rId5" Type="http://schemas.openxmlformats.org/officeDocument/2006/relationships/image" Target="../media/image1.emf"/><Relationship Id="rId4" Type="http://schemas.openxmlformats.org/officeDocument/2006/relationships/package" Target="../embeddings/Microsoft_Excel_Worksheet1.xlsx"/></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e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package" Target="../embeddings/Microsoft_Excel_Worksheet4.xlsx"/><Relationship Id="rId5" Type="http://schemas.openxmlformats.org/officeDocument/2006/relationships/image" Target="../media/image3.emf"/><Relationship Id="rId4" Type="http://schemas.openxmlformats.org/officeDocument/2006/relationships/package" Target="../embeddings/Microsoft_Excel_Worksheet3.xlsx"/></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package" Target="../embeddings/Microsoft_Excel_Worksheet5.xlsx"/></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097279"/>
            <a:ext cx="7772400" cy="1604963"/>
          </a:xfrm>
        </p:spPr>
        <p:txBody>
          <a:bodyPr/>
          <a:lstStyle/>
          <a:p>
            <a:r>
              <a:rPr lang="en-GB" dirty="0" smtClean="0"/>
              <a:t>U3A Sustainable Energy Group</a:t>
            </a:r>
            <a:endParaRPr lang="en-GB" dirty="0"/>
          </a:p>
        </p:txBody>
      </p:sp>
      <p:sp>
        <p:nvSpPr>
          <p:cNvPr id="5" name="Subtitle 4"/>
          <p:cNvSpPr>
            <a:spLocks noGrp="1"/>
          </p:cNvSpPr>
          <p:nvPr>
            <p:ph type="subTitle" idx="1"/>
          </p:nvPr>
        </p:nvSpPr>
        <p:spPr/>
        <p:txBody>
          <a:bodyPr>
            <a:normAutofit fontScale="85000" lnSpcReduction="20000"/>
          </a:bodyPr>
          <a:lstStyle/>
          <a:p>
            <a:r>
              <a:rPr lang="en-GB" sz="4000" b="1" dirty="0" smtClean="0">
                <a:solidFill>
                  <a:srgbClr val="00B050"/>
                </a:solidFill>
              </a:rPr>
              <a:t>Agriculture and Food – focus on Britain</a:t>
            </a:r>
          </a:p>
          <a:p>
            <a:r>
              <a:rPr lang="en-GB" sz="3200" i="1" dirty="0" smtClean="0"/>
              <a:t>Andrew Partridge</a:t>
            </a:r>
          </a:p>
          <a:p>
            <a:r>
              <a:rPr lang="en-GB" sz="3200" i="1" dirty="0" smtClean="0"/>
              <a:t>September 2023</a:t>
            </a:r>
            <a:endParaRPr lang="en-GB" sz="1800" i="1" dirty="0"/>
          </a:p>
        </p:txBody>
      </p:sp>
    </p:spTree>
    <p:extLst>
      <p:ext uri="{BB962C8B-B14F-4D97-AF65-F5344CB8AC3E}">
        <p14:creationId xmlns:p14="http://schemas.microsoft.com/office/powerpoint/2010/main" val="622452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Sources of beef consumed in UK</a:t>
            </a: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1422465601"/>
              </p:ext>
            </p:extLst>
          </p:nvPr>
        </p:nvGraphicFramePr>
        <p:xfrm>
          <a:off x="662279" y="1385151"/>
          <a:ext cx="7853071" cy="4714565"/>
        </p:xfrm>
        <a:graphic>
          <a:graphicData uri="http://schemas.openxmlformats.org/presentationml/2006/ole">
            <mc:AlternateContent xmlns:mc="http://schemas.openxmlformats.org/markup-compatibility/2006">
              <mc:Choice xmlns:v="urn:schemas-microsoft-com:vml" Requires="v">
                <p:oleObj spid="_x0000_s9236" name="Worksheet" r:id="rId4" imgW="4579542" imgH="2749419" progId="Excel.Sheet.12">
                  <p:embed/>
                </p:oleObj>
              </mc:Choice>
              <mc:Fallback>
                <p:oleObj name="Worksheet" r:id="rId4" imgW="4579542" imgH="2749419" progId="Excel.Sheet.12">
                  <p:embed/>
                  <p:pic>
                    <p:nvPicPr>
                      <p:cNvPr id="0" name=""/>
                      <p:cNvPicPr/>
                      <p:nvPr/>
                    </p:nvPicPr>
                    <p:blipFill>
                      <a:blip r:embed="rId5"/>
                      <a:stretch>
                        <a:fillRect/>
                      </a:stretch>
                    </p:blipFill>
                    <p:spPr>
                      <a:xfrm>
                        <a:off x="662279" y="1385151"/>
                        <a:ext cx="7853071" cy="4714565"/>
                      </a:xfrm>
                      <a:prstGeom prst="rect">
                        <a:avLst/>
                      </a:prstGeom>
                    </p:spPr>
                  </p:pic>
                </p:oleObj>
              </mc:Fallback>
            </mc:AlternateContent>
          </a:graphicData>
        </a:graphic>
      </p:graphicFrame>
    </p:spTree>
    <p:extLst>
      <p:ext uri="{BB962C8B-B14F-4D97-AF65-F5344CB8AC3E}">
        <p14:creationId xmlns:p14="http://schemas.microsoft.com/office/powerpoint/2010/main" val="3846708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Meat Consumption</a:t>
            </a:r>
            <a:endParaRPr lang="en-GB" dirty="0"/>
          </a:p>
        </p:txBody>
      </p:sp>
      <p:pic>
        <p:nvPicPr>
          <p:cNvPr id="3" name="Picture 2"/>
          <p:cNvPicPr>
            <a:picLocks noChangeAspect="1"/>
          </p:cNvPicPr>
          <p:nvPr/>
        </p:nvPicPr>
        <p:blipFill rotWithShape="1">
          <a:blip r:embed="rId3"/>
          <a:srcRect l="49878" t="28411" r="5122" b="9426"/>
          <a:stretch/>
        </p:blipFill>
        <p:spPr>
          <a:xfrm>
            <a:off x="1594624" y="1269881"/>
            <a:ext cx="5954751" cy="4696021"/>
          </a:xfrm>
          <a:prstGeom prst="rect">
            <a:avLst/>
          </a:prstGeom>
        </p:spPr>
      </p:pic>
    </p:spTree>
    <p:extLst>
      <p:ext uri="{BB962C8B-B14F-4D97-AF65-F5344CB8AC3E}">
        <p14:creationId xmlns:p14="http://schemas.microsoft.com/office/powerpoint/2010/main" val="3417380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498" y="106806"/>
            <a:ext cx="7886700" cy="361545"/>
          </a:xfrm>
        </p:spPr>
        <p:txBody>
          <a:bodyPr>
            <a:normAutofit fontScale="90000"/>
          </a:bodyPr>
          <a:lstStyle/>
          <a:p>
            <a:r>
              <a:rPr lang="en-GB" sz="2400" dirty="0" smtClean="0"/>
              <a:t>UK livestock - trends</a:t>
            </a:r>
            <a:endParaRPr lang="en-GB" sz="2400" dirty="0"/>
          </a:p>
        </p:txBody>
      </p:sp>
      <p:graphicFrame>
        <p:nvGraphicFramePr>
          <p:cNvPr id="6" name="Chart 5"/>
          <p:cNvGraphicFramePr>
            <a:graphicFrameLocks/>
          </p:cNvGraphicFramePr>
          <p:nvPr>
            <p:extLst/>
          </p:nvPr>
        </p:nvGraphicFramePr>
        <p:xfrm>
          <a:off x="4385062" y="3495984"/>
          <a:ext cx="4254500" cy="32427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nvPr>
        </p:nvGraphicFramePr>
        <p:xfrm>
          <a:off x="0" y="452476"/>
          <a:ext cx="4137102" cy="29813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nvPr>
        </p:nvGraphicFramePr>
        <p:xfrm>
          <a:off x="4391413" y="482251"/>
          <a:ext cx="4248149" cy="2943224"/>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413886" y="2415941"/>
            <a:ext cx="550151" cy="307777"/>
          </a:xfrm>
          <a:prstGeom prst="rect">
            <a:avLst/>
          </a:prstGeom>
          <a:noFill/>
        </p:spPr>
        <p:txBody>
          <a:bodyPr wrap="none" rtlCol="0">
            <a:spAutoFit/>
          </a:bodyPr>
          <a:lstStyle/>
          <a:p>
            <a:r>
              <a:rPr lang="en-GB" sz="1400" b="1" dirty="0" smtClean="0"/>
              <a:t>1990</a:t>
            </a:r>
            <a:endParaRPr lang="en-GB" sz="1400" b="1" dirty="0"/>
          </a:p>
        </p:txBody>
      </p:sp>
      <p:sp>
        <p:nvSpPr>
          <p:cNvPr id="11" name="TextBox 10"/>
          <p:cNvSpPr txBox="1"/>
          <p:nvPr/>
        </p:nvSpPr>
        <p:spPr>
          <a:xfrm>
            <a:off x="5091764" y="5067609"/>
            <a:ext cx="550151" cy="307777"/>
          </a:xfrm>
          <a:prstGeom prst="rect">
            <a:avLst/>
          </a:prstGeom>
          <a:noFill/>
        </p:spPr>
        <p:txBody>
          <a:bodyPr wrap="none" rtlCol="0">
            <a:spAutoFit/>
          </a:bodyPr>
          <a:lstStyle/>
          <a:p>
            <a:r>
              <a:rPr lang="en-GB" sz="1400" b="1" dirty="0" smtClean="0"/>
              <a:t>1990</a:t>
            </a:r>
            <a:endParaRPr lang="en-GB" sz="1400" b="1" dirty="0"/>
          </a:p>
        </p:txBody>
      </p:sp>
      <p:sp>
        <p:nvSpPr>
          <p:cNvPr id="12" name="TextBox 11"/>
          <p:cNvSpPr txBox="1"/>
          <p:nvPr/>
        </p:nvSpPr>
        <p:spPr>
          <a:xfrm>
            <a:off x="5173483" y="2107662"/>
            <a:ext cx="550151" cy="307777"/>
          </a:xfrm>
          <a:prstGeom prst="rect">
            <a:avLst/>
          </a:prstGeom>
          <a:noFill/>
        </p:spPr>
        <p:txBody>
          <a:bodyPr wrap="none" rtlCol="0">
            <a:spAutoFit/>
          </a:bodyPr>
          <a:lstStyle/>
          <a:p>
            <a:r>
              <a:rPr lang="en-GB" sz="1400" b="1" dirty="0" smtClean="0"/>
              <a:t>1980</a:t>
            </a:r>
            <a:endParaRPr lang="en-GB" sz="1400" b="1" dirty="0"/>
          </a:p>
        </p:txBody>
      </p:sp>
      <p:sp>
        <p:nvSpPr>
          <p:cNvPr id="14" name="TextBox 13"/>
          <p:cNvSpPr txBox="1"/>
          <p:nvPr/>
        </p:nvSpPr>
        <p:spPr>
          <a:xfrm>
            <a:off x="7508122" y="2108164"/>
            <a:ext cx="550151" cy="307777"/>
          </a:xfrm>
          <a:prstGeom prst="rect">
            <a:avLst/>
          </a:prstGeom>
          <a:noFill/>
        </p:spPr>
        <p:txBody>
          <a:bodyPr wrap="none" rtlCol="0">
            <a:spAutoFit/>
          </a:bodyPr>
          <a:lstStyle/>
          <a:p>
            <a:r>
              <a:rPr lang="en-GB" sz="1400" b="1" dirty="0" smtClean="0"/>
              <a:t>2020</a:t>
            </a:r>
            <a:endParaRPr lang="en-GB" sz="1400" b="1" dirty="0"/>
          </a:p>
        </p:txBody>
      </p:sp>
      <p:sp>
        <p:nvSpPr>
          <p:cNvPr id="15" name="TextBox 14"/>
          <p:cNvSpPr txBox="1"/>
          <p:nvPr/>
        </p:nvSpPr>
        <p:spPr>
          <a:xfrm>
            <a:off x="3456013" y="2415439"/>
            <a:ext cx="550151" cy="307777"/>
          </a:xfrm>
          <a:prstGeom prst="rect">
            <a:avLst/>
          </a:prstGeom>
          <a:noFill/>
        </p:spPr>
        <p:txBody>
          <a:bodyPr wrap="none" rtlCol="0">
            <a:spAutoFit/>
          </a:bodyPr>
          <a:lstStyle/>
          <a:p>
            <a:r>
              <a:rPr lang="en-GB" sz="1400" b="1" dirty="0" smtClean="0"/>
              <a:t>2020</a:t>
            </a:r>
            <a:endParaRPr lang="en-GB" sz="1400" b="1" dirty="0"/>
          </a:p>
        </p:txBody>
      </p:sp>
      <p:grpSp>
        <p:nvGrpSpPr>
          <p:cNvPr id="3" name="Group 2"/>
          <p:cNvGrpSpPr/>
          <p:nvPr/>
        </p:nvGrpSpPr>
        <p:grpSpPr>
          <a:xfrm>
            <a:off x="130097" y="3495984"/>
            <a:ext cx="4129669" cy="3143250"/>
            <a:chOff x="130097" y="3495984"/>
            <a:chExt cx="4129669" cy="3143250"/>
          </a:xfrm>
        </p:grpSpPr>
        <p:graphicFrame>
          <p:nvGraphicFramePr>
            <p:cNvPr id="8" name="Chart 7"/>
            <p:cNvGraphicFramePr>
              <a:graphicFrameLocks/>
            </p:cNvGraphicFramePr>
            <p:nvPr>
              <p:extLst>
                <p:ext uri="{D42A27DB-BD31-4B8C-83A1-F6EECF244321}">
                  <p14:modId xmlns:p14="http://schemas.microsoft.com/office/powerpoint/2010/main" val="3034544330"/>
                </p:ext>
              </p:extLst>
            </p:nvPr>
          </p:nvGraphicFramePr>
          <p:xfrm>
            <a:off x="130097" y="3495984"/>
            <a:ext cx="4129669" cy="3143250"/>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p:cNvSpPr txBox="1"/>
            <p:nvPr/>
          </p:nvSpPr>
          <p:spPr>
            <a:xfrm>
              <a:off x="342422" y="4850749"/>
              <a:ext cx="550151" cy="307777"/>
            </a:xfrm>
            <a:prstGeom prst="rect">
              <a:avLst/>
            </a:prstGeom>
            <a:noFill/>
          </p:spPr>
          <p:txBody>
            <a:bodyPr wrap="none" rtlCol="0">
              <a:spAutoFit/>
            </a:bodyPr>
            <a:lstStyle/>
            <a:p>
              <a:r>
                <a:rPr lang="en-GB" sz="1400" b="1" dirty="0" smtClean="0"/>
                <a:t>1980</a:t>
              </a:r>
              <a:endParaRPr lang="en-GB" sz="1400" b="1" dirty="0"/>
            </a:p>
          </p:txBody>
        </p:sp>
        <p:sp>
          <p:nvSpPr>
            <p:cNvPr id="16" name="TextBox 15"/>
            <p:cNvSpPr txBox="1"/>
            <p:nvPr/>
          </p:nvSpPr>
          <p:spPr>
            <a:xfrm>
              <a:off x="3690044" y="5117381"/>
              <a:ext cx="550151" cy="307777"/>
            </a:xfrm>
            <a:prstGeom prst="rect">
              <a:avLst/>
            </a:prstGeom>
            <a:noFill/>
          </p:spPr>
          <p:txBody>
            <a:bodyPr wrap="none" rtlCol="0">
              <a:spAutoFit/>
            </a:bodyPr>
            <a:lstStyle/>
            <a:p>
              <a:r>
                <a:rPr lang="en-GB" sz="1400" b="1" dirty="0" smtClean="0"/>
                <a:t>2020</a:t>
              </a:r>
              <a:endParaRPr lang="en-GB" sz="1400" b="1" dirty="0"/>
            </a:p>
          </p:txBody>
        </p:sp>
        <p:sp>
          <p:nvSpPr>
            <p:cNvPr id="17" name="TextBox 16"/>
            <p:cNvSpPr txBox="1"/>
            <p:nvPr/>
          </p:nvSpPr>
          <p:spPr>
            <a:xfrm>
              <a:off x="1674045" y="4944498"/>
              <a:ext cx="472052" cy="276999"/>
            </a:xfrm>
            <a:prstGeom prst="rect">
              <a:avLst/>
            </a:prstGeom>
            <a:noFill/>
          </p:spPr>
          <p:txBody>
            <a:bodyPr wrap="none" rtlCol="0">
              <a:spAutoFit/>
            </a:bodyPr>
            <a:lstStyle/>
            <a:p>
              <a:r>
                <a:rPr lang="en-GB" sz="1200" b="1" dirty="0" smtClean="0"/>
                <a:t>Beef</a:t>
              </a:r>
              <a:endParaRPr lang="en-GB" sz="1200" b="1" dirty="0"/>
            </a:p>
          </p:txBody>
        </p:sp>
        <p:sp>
          <p:nvSpPr>
            <p:cNvPr id="18" name="TextBox 17"/>
            <p:cNvSpPr txBox="1"/>
            <p:nvPr/>
          </p:nvSpPr>
          <p:spPr>
            <a:xfrm>
              <a:off x="1648268" y="4227657"/>
              <a:ext cx="523605" cy="276999"/>
            </a:xfrm>
            <a:prstGeom prst="rect">
              <a:avLst/>
            </a:prstGeom>
            <a:noFill/>
          </p:spPr>
          <p:txBody>
            <a:bodyPr wrap="none" rtlCol="0">
              <a:spAutoFit/>
            </a:bodyPr>
            <a:lstStyle/>
            <a:p>
              <a:r>
                <a:rPr lang="en-GB" sz="1200" b="1" dirty="0" smtClean="0"/>
                <a:t>Dairy</a:t>
              </a:r>
              <a:endParaRPr lang="en-GB" sz="1200" b="1" dirty="0"/>
            </a:p>
          </p:txBody>
        </p:sp>
      </p:grpSp>
      <p:sp>
        <p:nvSpPr>
          <p:cNvPr id="19" name="TextBox 18"/>
          <p:cNvSpPr txBox="1"/>
          <p:nvPr/>
        </p:nvSpPr>
        <p:spPr>
          <a:xfrm>
            <a:off x="6112741" y="3950658"/>
            <a:ext cx="1213537" cy="276999"/>
          </a:xfrm>
          <a:prstGeom prst="rect">
            <a:avLst/>
          </a:prstGeom>
          <a:noFill/>
        </p:spPr>
        <p:txBody>
          <a:bodyPr wrap="none" rtlCol="0">
            <a:spAutoFit/>
          </a:bodyPr>
          <a:lstStyle/>
          <a:p>
            <a:r>
              <a:rPr lang="en-GB" sz="1200" b="1" dirty="0" smtClean="0"/>
              <a:t>Home produced</a:t>
            </a:r>
            <a:endParaRPr lang="en-GB" sz="1200" b="1" dirty="0"/>
          </a:p>
        </p:txBody>
      </p:sp>
      <p:sp>
        <p:nvSpPr>
          <p:cNvPr id="20" name="TextBox 19"/>
          <p:cNvSpPr txBox="1"/>
          <p:nvPr/>
        </p:nvSpPr>
        <p:spPr>
          <a:xfrm>
            <a:off x="6112741" y="5236886"/>
            <a:ext cx="1436099" cy="276999"/>
          </a:xfrm>
          <a:prstGeom prst="rect">
            <a:avLst/>
          </a:prstGeom>
          <a:noFill/>
        </p:spPr>
        <p:txBody>
          <a:bodyPr wrap="none" rtlCol="0">
            <a:spAutoFit/>
          </a:bodyPr>
          <a:lstStyle/>
          <a:p>
            <a:r>
              <a:rPr lang="en-GB" sz="1200" b="1" dirty="0" smtClean="0"/>
              <a:t>Imported (from EU)</a:t>
            </a:r>
            <a:endParaRPr lang="en-GB" sz="1200" b="1" dirty="0"/>
          </a:p>
        </p:txBody>
      </p:sp>
    </p:spTree>
    <p:extLst>
      <p:ext uri="{BB962C8B-B14F-4D97-AF65-F5344CB8AC3E}">
        <p14:creationId xmlns:p14="http://schemas.microsoft.com/office/powerpoint/2010/main" val="3750282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203" y="173547"/>
            <a:ext cx="7886700" cy="436053"/>
          </a:xfrm>
        </p:spPr>
        <p:txBody>
          <a:bodyPr>
            <a:normAutofit/>
          </a:bodyPr>
          <a:lstStyle/>
          <a:p>
            <a:r>
              <a:rPr lang="en-GB" sz="2400" dirty="0" smtClean="0"/>
              <a:t>WWF report recommendations</a:t>
            </a:r>
            <a:endParaRPr lang="en-GB" sz="2400" dirty="0"/>
          </a:p>
        </p:txBody>
      </p:sp>
      <p:pic>
        <p:nvPicPr>
          <p:cNvPr id="5" name="Picture 4"/>
          <p:cNvPicPr>
            <a:picLocks noChangeAspect="1"/>
          </p:cNvPicPr>
          <p:nvPr/>
        </p:nvPicPr>
        <p:blipFill rotWithShape="1">
          <a:blip r:embed="rId3"/>
          <a:srcRect l="15897" t="15699" r="17052" b="12050"/>
          <a:stretch/>
        </p:blipFill>
        <p:spPr>
          <a:xfrm>
            <a:off x="0" y="609600"/>
            <a:ext cx="9167739" cy="5556738"/>
          </a:xfrm>
          <a:prstGeom prst="rect">
            <a:avLst/>
          </a:prstGeom>
        </p:spPr>
      </p:pic>
    </p:spTree>
    <p:extLst>
      <p:ext uri="{BB962C8B-B14F-4D97-AF65-F5344CB8AC3E}">
        <p14:creationId xmlns:p14="http://schemas.microsoft.com/office/powerpoint/2010/main" val="2108357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18942"/>
            <a:ext cx="7886700" cy="635335"/>
          </a:xfrm>
        </p:spPr>
        <p:txBody>
          <a:bodyPr>
            <a:normAutofit/>
          </a:bodyPr>
          <a:lstStyle/>
          <a:p>
            <a:r>
              <a:rPr lang="en-GB" sz="2800" dirty="0"/>
              <a:t>WWF report recommendations</a:t>
            </a:r>
          </a:p>
        </p:txBody>
      </p:sp>
      <p:sp>
        <p:nvSpPr>
          <p:cNvPr id="4" name="Content Placeholder 3"/>
          <p:cNvSpPr>
            <a:spLocks noGrp="1"/>
          </p:cNvSpPr>
          <p:nvPr>
            <p:ph idx="1"/>
          </p:nvPr>
        </p:nvSpPr>
        <p:spPr>
          <a:xfrm>
            <a:off x="628650" y="754276"/>
            <a:ext cx="7886700" cy="3084077"/>
          </a:xfrm>
        </p:spPr>
        <p:txBody>
          <a:bodyPr>
            <a:normAutofit/>
          </a:bodyPr>
          <a:lstStyle/>
          <a:p>
            <a:r>
              <a:rPr lang="en-GB" sz="1800" dirty="0" smtClean="0"/>
              <a:t>Adopt as policy a move to reduce human meat consumption – ‘less but better’</a:t>
            </a:r>
          </a:p>
          <a:p>
            <a:r>
              <a:rPr lang="en-GB" sz="1800" dirty="0"/>
              <a:t>Bring ‘low opportunity cost’ feed options into mainstream policy discussion</a:t>
            </a:r>
          </a:p>
          <a:p>
            <a:r>
              <a:rPr lang="en-GB" sz="1800" dirty="0" smtClean="0"/>
              <a:t>Significantly reduce pig and poultry populations; move away </a:t>
            </a:r>
            <a:r>
              <a:rPr lang="en-GB" sz="1800" dirty="0"/>
              <a:t>from intensive </a:t>
            </a:r>
            <a:r>
              <a:rPr lang="en-GB" sz="1800" dirty="0" smtClean="0"/>
              <a:t>farms </a:t>
            </a:r>
            <a:r>
              <a:rPr lang="en-GB" sz="1800" dirty="0"/>
              <a:t>(reducing nitrogen pollution and damage to aquatic ecosystems</a:t>
            </a:r>
            <a:r>
              <a:rPr lang="en-GB" sz="1800" dirty="0" smtClean="0"/>
              <a:t>),</a:t>
            </a:r>
            <a:endParaRPr lang="en-GB" sz="1800" dirty="0"/>
          </a:p>
          <a:p>
            <a:r>
              <a:rPr lang="en-GB" sz="1800" dirty="0" smtClean="0"/>
              <a:t>Retain </a:t>
            </a:r>
            <a:r>
              <a:rPr lang="en-GB" sz="1800" dirty="0"/>
              <a:t>grazing livestock (</a:t>
            </a:r>
            <a:r>
              <a:rPr lang="en-GB" sz="1800" dirty="0" err="1"/>
              <a:t>ie</a:t>
            </a:r>
            <a:r>
              <a:rPr lang="en-GB" sz="1800" dirty="0"/>
              <a:t> cattle and sheep) </a:t>
            </a:r>
            <a:r>
              <a:rPr lang="en-GB" sz="1800" dirty="0" smtClean="0"/>
              <a:t>– key to a low opportunity cost system - but </a:t>
            </a:r>
            <a:r>
              <a:rPr lang="en-GB" sz="1800" dirty="0"/>
              <a:t>in reduced numbers; move to breeds able to spend most of the year outside </a:t>
            </a:r>
          </a:p>
          <a:p>
            <a:r>
              <a:rPr lang="en-GB" sz="1800" dirty="0" smtClean="0"/>
              <a:t>Reconsider </a:t>
            </a:r>
            <a:r>
              <a:rPr lang="en-GB" sz="1800" dirty="0"/>
              <a:t>use of food-waste as animal feed, as in parts of Europe</a:t>
            </a:r>
          </a:p>
          <a:p>
            <a:r>
              <a:rPr lang="en-GB" sz="1800" dirty="0" smtClean="0"/>
              <a:t>Avoid a ‘one-dimensional’, greenhouse-gas-based, approach to food polic</a:t>
            </a:r>
            <a:r>
              <a:rPr lang="en-GB" sz="1800" dirty="0"/>
              <a:t>y</a:t>
            </a:r>
          </a:p>
        </p:txBody>
      </p:sp>
      <p:sp>
        <p:nvSpPr>
          <p:cNvPr id="5" name="TextBox 4"/>
          <p:cNvSpPr txBox="1"/>
          <p:nvPr/>
        </p:nvSpPr>
        <p:spPr>
          <a:xfrm>
            <a:off x="871870" y="4061638"/>
            <a:ext cx="7410490" cy="1477328"/>
          </a:xfrm>
          <a:prstGeom prst="rect">
            <a:avLst/>
          </a:prstGeom>
          <a:noFill/>
        </p:spPr>
        <p:txBody>
          <a:bodyPr wrap="none" rtlCol="0">
            <a:spAutoFit/>
          </a:bodyPr>
          <a:lstStyle/>
          <a:p>
            <a:r>
              <a:rPr lang="en-GB" dirty="0" smtClean="0"/>
              <a:t>View from horticulture sector:</a:t>
            </a:r>
          </a:p>
          <a:p>
            <a:endParaRPr lang="en-GB" dirty="0"/>
          </a:p>
          <a:p>
            <a:pPr marL="285750" indent="-285750">
              <a:buFont typeface="Arial" panose="020B0604020202020204" pitchFamily="34" charset="0"/>
              <a:buChar char="•"/>
            </a:pPr>
            <a:r>
              <a:rPr lang="en-GB" dirty="0" smtClean="0"/>
              <a:t>Horticulture should receive gov’t support as other agriculture sectors do</a:t>
            </a:r>
          </a:p>
          <a:p>
            <a:pPr marL="285750" indent="-285750">
              <a:buFont typeface="Arial" panose="020B0604020202020204" pitchFamily="34" charset="0"/>
              <a:buChar char="•"/>
            </a:pPr>
            <a:r>
              <a:rPr lang="en-GB" dirty="0" smtClean="0"/>
              <a:t>Especially if </a:t>
            </a:r>
            <a:r>
              <a:rPr lang="en-GB" dirty="0" err="1" smtClean="0"/>
              <a:t>eg</a:t>
            </a:r>
            <a:r>
              <a:rPr lang="en-GB" dirty="0"/>
              <a:t> </a:t>
            </a:r>
            <a:r>
              <a:rPr lang="en-GB" dirty="0" smtClean="0"/>
              <a:t>investment in renewable energy for glasshouses is to occur</a:t>
            </a:r>
          </a:p>
          <a:p>
            <a:pPr marL="285750" indent="-285750">
              <a:buFont typeface="Arial" panose="020B0604020202020204" pitchFamily="34" charset="0"/>
              <a:buChar char="•"/>
            </a:pPr>
            <a:r>
              <a:rPr lang="en-GB" dirty="0" smtClean="0"/>
              <a:t>Currently excessive pressure from supermarket buyers </a:t>
            </a:r>
            <a:endParaRPr lang="en-GB" dirty="0"/>
          </a:p>
        </p:txBody>
      </p:sp>
    </p:spTree>
    <p:extLst>
      <p:ext uri="{BB962C8B-B14F-4D97-AF65-F5344CB8AC3E}">
        <p14:creationId xmlns:p14="http://schemas.microsoft.com/office/powerpoint/2010/main" val="305043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52508"/>
            <a:ext cx="7886700" cy="635335"/>
          </a:xfrm>
        </p:spPr>
        <p:txBody>
          <a:bodyPr>
            <a:normAutofit/>
          </a:bodyPr>
          <a:lstStyle/>
          <a:p>
            <a:r>
              <a:rPr lang="en-GB" sz="2800" dirty="0" smtClean="0"/>
              <a:t>Further points from WWF report</a:t>
            </a:r>
            <a:endParaRPr lang="en-GB" sz="2800" dirty="0"/>
          </a:p>
        </p:txBody>
      </p:sp>
      <p:sp>
        <p:nvSpPr>
          <p:cNvPr id="5" name="Content Placeholder 4"/>
          <p:cNvSpPr>
            <a:spLocks noGrp="1"/>
          </p:cNvSpPr>
          <p:nvPr>
            <p:ph idx="1"/>
          </p:nvPr>
        </p:nvSpPr>
        <p:spPr>
          <a:xfrm>
            <a:off x="628650" y="803279"/>
            <a:ext cx="7886700" cy="1536553"/>
          </a:xfrm>
        </p:spPr>
        <p:txBody>
          <a:bodyPr>
            <a:normAutofit/>
          </a:bodyPr>
          <a:lstStyle/>
          <a:p>
            <a:r>
              <a:rPr lang="en-GB" sz="2000" dirty="0"/>
              <a:t>Move towards </a:t>
            </a:r>
            <a:r>
              <a:rPr lang="en-GB" sz="2000" dirty="0" err="1"/>
              <a:t>agroecological</a:t>
            </a:r>
            <a:r>
              <a:rPr lang="en-GB" sz="2000" dirty="0"/>
              <a:t> farming with more ‘slack’ to aid biodiversity</a:t>
            </a:r>
          </a:p>
          <a:p>
            <a:r>
              <a:rPr lang="en-GB" sz="2000" dirty="0"/>
              <a:t>Avoid large-scale conversion of pasture to arable land (grassland a major reservoir of carbon</a:t>
            </a:r>
            <a:r>
              <a:rPr lang="en-GB" sz="2000" dirty="0" smtClean="0"/>
              <a:t>)</a:t>
            </a:r>
            <a:endParaRPr lang="en-GB" sz="2000" dirty="0"/>
          </a:p>
        </p:txBody>
      </p:sp>
      <p:pic>
        <p:nvPicPr>
          <p:cNvPr id="6" name="Picture 5"/>
          <p:cNvPicPr>
            <a:picLocks noChangeAspect="1"/>
          </p:cNvPicPr>
          <p:nvPr/>
        </p:nvPicPr>
        <p:blipFill rotWithShape="1">
          <a:blip r:embed="rId3"/>
          <a:srcRect l="40122" t="23225" r="20976" b="10867"/>
          <a:stretch/>
        </p:blipFill>
        <p:spPr>
          <a:xfrm>
            <a:off x="1440203" y="2072704"/>
            <a:ext cx="3557240" cy="3389971"/>
          </a:xfrm>
          <a:prstGeom prst="rect">
            <a:avLst/>
          </a:prstGeom>
        </p:spPr>
      </p:pic>
      <p:sp>
        <p:nvSpPr>
          <p:cNvPr id="7" name="TextBox 6"/>
          <p:cNvSpPr txBox="1"/>
          <p:nvPr/>
        </p:nvSpPr>
        <p:spPr>
          <a:xfrm>
            <a:off x="758293" y="5462675"/>
            <a:ext cx="7627413" cy="769441"/>
          </a:xfrm>
          <a:prstGeom prst="rect">
            <a:avLst/>
          </a:prstGeom>
          <a:noFill/>
        </p:spPr>
        <p:txBody>
          <a:bodyPr wrap="square" rtlCol="0">
            <a:spAutoFit/>
          </a:bodyPr>
          <a:lstStyle/>
          <a:p>
            <a:r>
              <a:rPr lang="en-GB" sz="1600" dirty="0" smtClean="0"/>
              <a:t>Note: Use </a:t>
            </a:r>
            <a:r>
              <a:rPr lang="en-GB" sz="1600" dirty="0"/>
              <a:t>of low-opportunity-cost-fed livestock increases nutritional output of land over a purely vegan approach, as animals are consuming material that humans cannot</a:t>
            </a:r>
          </a:p>
          <a:p>
            <a:endParaRPr lang="en-GB" sz="1200" dirty="0"/>
          </a:p>
        </p:txBody>
      </p:sp>
      <p:sp>
        <p:nvSpPr>
          <p:cNvPr id="8" name="TextBox 7"/>
          <p:cNvSpPr txBox="1"/>
          <p:nvPr/>
        </p:nvSpPr>
        <p:spPr>
          <a:xfrm>
            <a:off x="4853606" y="4487821"/>
            <a:ext cx="2512965" cy="523220"/>
          </a:xfrm>
          <a:prstGeom prst="rect">
            <a:avLst/>
          </a:prstGeom>
          <a:noFill/>
        </p:spPr>
        <p:txBody>
          <a:bodyPr wrap="square" rtlCol="0">
            <a:spAutoFit/>
          </a:bodyPr>
          <a:lstStyle/>
          <a:p>
            <a:r>
              <a:rPr lang="en-GB" sz="1400" dirty="0"/>
              <a:t>From Green </a:t>
            </a:r>
            <a:r>
              <a:rPr lang="en-GB" sz="1400" dirty="0" smtClean="0"/>
              <a:t>Alliance report </a:t>
            </a:r>
            <a:r>
              <a:rPr lang="en-GB" sz="1400" dirty="0"/>
              <a:t>– </a:t>
            </a:r>
            <a:r>
              <a:rPr lang="en-GB" sz="1400" i="1" dirty="0"/>
              <a:t>Shaping UK Land Use</a:t>
            </a:r>
          </a:p>
        </p:txBody>
      </p:sp>
    </p:spTree>
    <p:extLst>
      <p:ext uri="{BB962C8B-B14F-4D97-AF65-F5344CB8AC3E}">
        <p14:creationId xmlns:p14="http://schemas.microsoft.com/office/powerpoint/2010/main" val="161435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874" y="79376"/>
            <a:ext cx="8281174" cy="777874"/>
          </a:xfrm>
        </p:spPr>
        <p:txBody>
          <a:bodyPr>
            <a:normAutofit/>
          </a:bodyPr>
          <a:lstStyle/>
          <a:p>
            <a:r>
              <a:rPr lang="en-GB" sz="3100" dirty="0" smtClean="0"/>
              <a:t>GHG contributions per 100 grams of protein </a:t>
            </a:r>
            <a:endParaRPr lang="en-GB" dirty="0"/>
          </a:p>
        </p:txBody>
      </p:sp>
      <p:pic>
        <p:nvPicPr>
          <p:cNvPr id="3" name="Picture 2"/>
          <p:cNvPicPr>
            <a:picLocks noChangeAspect="1"/>
          </p:cNvPicPr>
          <p:nvPr/>
        </p:nvPicPr>
        <p:blipFill rotWithShape="1">
          <a:blip r:embed="rId3"/>
          <a:srcRect l="13049" t="24742" r="12926" b="8049"/>
          <a:stretch/>
        </p:blipFill>
        <p:spPr>
          <a:xfrm>
            <a:off x="1193180" y="2129882"/>
            <a:ext cx="6768791" cy="3456879"/>
          </a:xfrm>
          <a:prstGeom prst="rect">
            <a:avLst/>
          </a:prstGeom>
        </p:spPr>
      </p:pic>
    </p:spTree>
    <p:extLst>
      <p:ext uri="{BB962C8B-B14F-4D97-AF65-F5344CB8AC3E}">
        <p14:creationId xmlns:p14="http://schemas.microsoft.com/office/powerpoint/2010/main" val="571719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6523"/>
            <a:ext cx="7886700" cy="777874"/>
          </a:xfrm>
        </p:spPr>
        <p:txBody>
          <a:bodyPr>
            <a:normAutofit/>
          </a:bodyPr>
          <a:lstStyle/>
          <a:p>
            <a:r>
              <a:rPr lang="en-GB" sz="2400" dirty="0" smtClean="0"/>
              <a:t>Agricultural greenhouse gas emissions – short-lived and long-lived gases</a:t>
            </a:r>
            <a:endParaRPr lang="en-GB" sz="2400" dirty="0"/>
          </a:p>
        </p:txBody>
      </p:sp>
      <p:pic>
        <p:nvPicPr>
          <p:cNvPr id="3" name="Picture 2"/>
          <p:cNvPicPr>
            <a:picLocks noChangeAspect="1"/>
          </p:cNvPicPr>
          <p:nvPr/>
        </p:nvPicPr>
        <p:blipFill rotWithShape="1">
          <a:blip r:embed="rId2"/>
          <a:srcRect l="35000" t="13469" r="10609" b="5664"/>
          <a:stretch/>
        </p:blipFill>
        <p:spPr>
          <a:xfrm>
            <a:off x="597977" y="986590"/>
            <a:ext cx="3974023" cy="3323565"/>
          </a:xfrm>
          <a:prstGeom prst="rect">
            <a:avLst/>
          </a:prstGeom>
        </p:spPr>
      </p:pic>
      <p:sp>
        <p:nvSpPr>
          <p:cNvPr id="4" name="TextBox 3"/>
          <p:cNvSpPr txBox="1"/>
          <p:nvPr/>
        </p:nvSpPr>
        <p:spPr>
          <a:xfrm>
            <a:off x="5044611" y="1160980"/>
            <a:ext cx="2024593" cy="369332"/>
          </a:xfrm>
          <a:prstGeom prst="rect">
            <a:avLst/>
          </a:prstGeom>
          <a:noFill/>
        </p:spPr>
        <p:txBody>
          <a:bodyPr wrap="none" rtlCol="0">
            <a:spAutoFit/>
          </a:bodyPr>
          <a:lstStyle/>
          <a:p>
            <a:r>
              <a:rPr lang="en-GB" dirty="0" smtClean="0"/>
              <a:t>If nothing changes: </a:t>
            </a:r>
            <a:endParaRPr lang="en-GB" dirty="0"/>
          </a:p>
        </p:txBody>
      </p:sp>
      <p:cxnSp>
        <p:nvCxnSpPr>
          <p:cNvPr id="6" name="Straight Arrow Connector 5"/>
          <p:cNvCxnSpPr/>
          <p:nvPr/>
        </p:nvCxnSpPr>
        <p:spPr>
          <a:xfrm flipH="1" flipV="1">
            <a:off x="5393933" y="1786895"/>
            <a:ext cx="20549" cy="178851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393933" y="3575408"/>
            <a:ext cx="2141722" cy="421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69204" y="3575408"/>
            <a:ext cx="546945" cy="307777"/>
          </a:xfrm>
          <a:prstGeom prst="rect">
            <a:avLst/>
          </a:prstGeom>
          <a:noFill/>
        </p:spPr>
        <p:txBody>
          <a:bodyPr wrap="none" rtlCol="0">
            <a:spAutoFit/>
          </a:bodyPr>
          <a:lstStyle/>
          <a:p>
            <a:r>
              <a:rPr lang="en-GB" sz="1400" dirty="0" smtClean="0"/>
              <a:t>Time</a:t>
            </a:r>
            <a:endParaRPr lang="en-GB" sz="1400" dirty="0"/>
          </a:p>
        </p:txBody>
      </p:sp>
      <p:sp>
        <p:nvSpPr>
          <p:cNvPr id="11" name="TextBox 10"/>
          <p:cNvSpPr txBox="1"/>
          <p:nvPr/>
        </p:nvSpPr>
        <p:spPr>
          <a:xfrm rot="16200000">
            <a:off x="4061218" y="2494483"/>
            <a:ext cx="2060732" cy="307777"/>
          </a:xfrm>
          <a:prstGeom prst="rect">
            <a:avLst/>
          </a:prstGeom>
          <a:noFill/>
        </p:spPr>
        <p:txBody>
          <a:bodyPr wrap="square" rtlCol="0">
            <a:spAutoFit/>
          </a:bodyPr>
          <a:lstStyle/>
          <a:p>
            <a:r>
              <a:rPr lang="en-GB" sz="1400" dirty="0" smtClean="0"/>
              <a:t>Atmospheric CO</a:t>
            </a:r>
            <a:r>
              <a:rPr lang="en-GB" sz="1400" baseline="-25000" dirty="0" smtClean="0"/>
              <a:t>2</a:t>
            </a:r>
            <a:r>
              <a:rPr lang="en-GB" sz="1400" dirty="0" smtClean="0"/>
              <a:t> content</a:t>
            </a:r>
            <a:endParaRPr lang="en-GB" sz="1400" dirty="0"/>
          </a:p>
        </p:txBody>
      </p:sp>
      <p:cxnSp>
        <p:nvCxnSpPr>
          <p:cNvPr id="13" name="Straight Connector 12"/>
          <p:cNvCxnSpPr/>
          <p:nvPr/>
        </p:nvCxnSpPr>
        <p:spPr>
          <a:xfrm flipV="1">
            <a:off x="5414482" y="2234584"/>
            <a:ext cx="1741230" cy="60431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147777" y="1903228"/>
            <a:ext cx="2604976" cy="935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893977" y="2213318"/>
            <a:ext cx="2858776" cy="7077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346960" y="4200486"/>
            <a:ext cx="20549" cy="178851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346960" y="5988999"/>
            <a:ext cx="2141722" cy="421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22231" y="5988999"/>
            <a:ext cx="546945" cy="307777"/>
          </a:xfrm>
          <a:prstGeom prst="rect">
            <a:avLst/>
          </a:prstGeom>
          <a:noFill/>
        </p:spPr>
        <p:txBody>
          <a:bodyPr wrap="none" rtlCol="0">
            <a:spAutoFit/>
          </a:bodyPr>
          <a:lstStyle/>
          <a:p>
            <a:r>
              <a:rPr lang="en-GB" sz="1400" dirty="0" smtClean="0"/>
              <a:t>Time</a:t>
            </a:r>
            <a:endParaRPr lang="en-GB" sz="1400" dirty="0"/>
          </a:p>
        </p:txBody>
      </p:sp>
      <p:sp>
        <p:nvSpPr>
          <p:cNvPr id="22" name="TextBox 21"/>
          <p:cNvSpPr txBox="1"/>
          <p:nvPr/>
        </p:nvSpPr>
        <p:spPr>
          <a:xfrm rot="16200000">
            <a:off x="4014245" y="4908074"/>
            <a:ext cx="2060732" cy="307777"/>
          </a:xfrm>
          <a:prstGeom prst="rect">
            <a:avLst/>
          </a:prstGeom>
          <a:noFill/>
        </p:spPr>
        <p:txBody>
          <a:bodyPr wrap="square" rtlCol="0">
            <a:spAutoFit/>
          </a:bodyPr>
          <a:lstStyle/>
          <a:p>
            <a:r>
              <a:rPr lang="en-GB" sz="1400" dirty="0" smtClean="0"/>
              <a:t>Atmospheric CH</a:t>
            </a:r>
            <a:r>
              <a:rPr lang="en-GB" sz="1400" baseline="-25000" dirty="0" smtClean="0"/>
              <a:t>4</a:t>
            </a:r>
            <a:r>
              <a:rPr lang="en-GB" sz="1400" dirty="0" smtClean="0"/>
              <a:t> content</a:t>
            </a:r>
            <a:endParaRPr lang="en-GB" sz="1400" dirty="0"/>
          </a:p>
        </p:txBody>
      </p:sp>
      <p:cxnSp>
        <p:nvCxnSpPr>
          <p:cNvPr id="23" name="Straight Connector 22"/>
          <p:cNvCxnSpPr/>
          <p:nvPr/>
        </p:nvCxnSpPr>
        <p:spPr>
          <a:xfrm flipV="1">
            <a:off x="5346960" y="4944708"/>
            <a:ext cx="1722244" cy="1"/>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197662" y="3088428"/>
            <a:ext cx="2591573" cy="21383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534767" y="3148984"/>
            <a:ext cx="2238562" cy="19129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2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8716"/>
            <a:ext cx="7886700" cy="1337696"/>
          </a:xfrm>
        </p:spPr>
        <p:txBody>
          <a:bodyPr>
            <a:normAutofit/>
          </a:bodyPr>
          <a:lstStyle/>
          <a:p>
            <a:r>
              <a:rPr lang="en-GB" sz="2800" dirty="0">
                <a:solidFill>
                  <a:prstClr val="black"/>
                </a:solidFill>
              </a:rPr>
              <a:t>The issue of methane emissions </a:t>
            </a:r>
            <a:r>
              <a:rPr lang="en-GB" sz="2800" dirty="0" smtClean="0">
                <a:solidFill>
                  <a:prstClr val="black"/>
                </a:solidFill>
              </a:rPr>
              <a:t>:</a:t>
            </a:r>
            <a:br>
              <a:rPr lang="en-GB" sz="2800" dirty="0" smtClean="0">
                <a:solidFill>
                  <a:prstClr val="black"/>
                </a:solidFill>
              </a:rPr>
            </a:br>
            <a:r>
              <a:rPr lang="en-GB" sz="2800" dirty="0" smtClean="0">
                <a:solidFill>
                  <a:prstClr val="black"/>
                </a:solidFill>
              </a:rPr>
              <a:t>Cyclical nature of ruminant emissions</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352" y="1801196"/>
            <a:ext cx="4735837" cy="4534311"/>
          </a:xfrm>
          <a:prstGeom prst="rect">
            <a:avLst/>
          </a:prstGeom>
        </p:spPr>
      </p:pic>
    </p:spTree>
    <p:extLst>
      <p:ext uri="{BB962C8B-B14F-4D97-AF65-F5344CB8AC3E}">
        <p14:creationId xmlns:p14="http://schemas.microsoft.com/office/powerpoint/2010/main" val="3302366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Comparing CH</a:t>
            </a:r>
            <a:r>
              <a:rPr lang="en-GB" baseline="-25000" dirty="0" smtClean="0"/>
              <a:t>4</a:t>
            </a:r>
            <a:r>
              <a:rPr lang="en-GB" dirty="0" smtClean="0"/>
              <a:t> and CO</a:t>
            </a:r>
            <a:r>
              <a:rPr lang="en-GB" baseline="-25000" dirty="0" smtClean="0"/>
              <a:t>2</a:t>
            </a:r>
            <a:endParaRPr lang="en-GB" dirty="0"/>
          </a:p>
        </p:txBody>
      </p:sp>
      <p:sp>
        <p:nvSpPr>
          <p:cNvPr id="3" name="Content Placeholder 2"/>
          <p:cNvSpPr>
            <a:spLocks noGrp="1"/>
          </p:cNvSpPr>
          <p:nvPr>
            <p:ph idx="1"/>
          </p:nvPr>
        </p:nvSpPr>
        <p:spPr/>
        <p:txBody>
          <a:bodyPr/>
          <a:lstStyle/>
          <a:p>
            <a:pPr marL="0" indent="0">
              <a:buNone/>
            </a:pPr>
            <a:r>
              <a:rPr lang="en-GB" dirty="0" smtClean="0"/>
              <a:t>Q: How to compare the two different behaviours in studies?</a:t>
            </a:r>
          </a:p>
          <a:p>
            <a:pPr marL="0" indent="0">
              <a:buNone/>
            </a:pPr>
            <a:r>
              <a:rPr lang="en-GB" dirty="0" smtClean="0"/>
              <a:t>A: The GWP100 metric – CO</a:t>
            </a:r>
            <a:r>
              <a:rPr lang="en-GB" baseline="-25000" dirty="0" smtClean="0"/>
              <a:t>2</a:t>
            </a:r>
            <a:r>
              <a:rPr lang="en-GB" dirty="0" smtClean="0"/>
              <a:t>e – CO</a:t>
            </a:r>
            <a:r>
              <a:rPr lang="en-GB" baseline="-25000" dirty="0" smtClean="0"/>
              <a:t>2</a:t>
            </a:r>
            <a:r>
              <a:rPr lang="en-GB" dirty="0" smtClean="0"/>
              <a:t> equivalent</a:t>
            </a:r>
          </a:p>
          <a:p>
            <a:pPr marL="0" indent="0">
              <a:buNone/>
            </a:pPr>
            <a:endParaRPr lang="en-GB" dirty="0"/>
          </a:p>
          <a:p>
            <a:pPr marL="0" indent="0">
              <a:buNone/>
            </a:pPr>
            <a:r>
              <a:rPr lang="en-GB" dirty="0" smtClean="0"/>
              <a:t>Attempt at explanation follows….</a:t>
            </a:r>
          </a:p>
          <a:p>
            <a:endParaRPr lang="en-GB" dirty="0" smtClean="0"/>
          </a:p>
          <a:p>
            <a:endParaRPr lang="en-GB" dirty="0"/>
          </a:p>
        </p:txBody>
      </p:sp>
    </p:spTree>
    <p:extLst>
      <p:ext uri="{BB962C8B-B14F-4D97-AF65-F5344CB8AC3E}">
        <p14:creationId xmlns:p14="http://schemas.microsoft.com/office/powerpoint/2010/main" val="148163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Sources</a:t>
            </a:r>
            <a:endParaRPr lang="en-GB" dirty="0"/>
          </a:p>
        </p:txBody>
      </p:sp>
      <p:sp>
        <p:nvSpPr>
          <p:cNvPr id="3" name="Content Placeholder 2"/>
          <p:cNvSpPr>
            <a:spLocks noGrp="1"/>
          </p:cNvSpPr>
          <p:nvPr>
            <p:ph idx="1"/>
          </p:nvPr>
        </p:nvSpPr>
        <p:spPr>
          <a:xfrm>
            <a:off x="628650" y="1276985"/>
            <a:ext cx="8258872" cy="4351338"/>
          </a:xfrm>
        </p:spPr>
        <p:txBody>
          <a:bodyPr>
            <a:normAutofit/>
          </a:bodyPr>
          <a:lstStyle/>
          <a:p>
            <a:pPr marL="0" indent="0">
              <a:buNone/>
            </a:pPr>
            <a:r>
              <a:rPr lang="en-GB" sz="2000" dirty="0" smtClean="0"/>
              <a:t>Philip Oliver’s presentation Feb 2023</a:t>
            </a:r>
          </a:p>
          <a:p>
            <a:pPr marL="0" indent="0">
              <a:buNone/>
            </a:pPr>
            <a:r>
              <a:rPr lang="en-GB" sz="2000" dirty="0" smtClean="0"/>
              <a:t>DEFRA </a:t>
            </a:r>
            <a:r>
              <a:rPr lang="en-GB" sz="2000" dirty="0"/>
              <a:t>Agriculture in the United Kingdom data sets, July 2022</a:t>
            </a:r>
            <a:endParaRPr lang="en-GB" sz="2000" dirty="0" smtClean="0"/>
          </a:p>
          <a:p>
            <a:pPr marL="0" indent="0">
              <a:buNone/>
            </a:pPr>
            <a:r>
              <a:rPr lang="en-GB" sz="2000" dirty="0" smtClean="0"/>
              <a:t>Nature Friendly Farming Network: Rethink Food – A Plan for Action, Oct 2022</a:t>
            </a:r>
          </a:p>
          <a:p>
            <a:pPr marL="0" indent="0">
              <a:buNone/>
            </a:pPr>
            <a:r>
              <a:rPr lang="en-GB" sz="2000" dirty="0" smtClean="0"/>
              <a:t>Green Alliance: Shaping UK Land Use, Jan 2023</a:t>
            </a:r>
          </a:p>
          <a:p>
            <a:pPr marL="0" indent="0">
              <a:buNone/>
            </a:pPr>
            <a:r>
              <a:rPr lang="en-GB" sz="2000" dirty="0" smtClean="0"/>
              <a:t>WWF: The Future of Feed, June 2022</a:t>
            </a:r>
            <a:endParaRPr lang="en-GB" sz="2000" dirty="0"/>
          </a:p>
        </p:txBody>
      </p:sp>
    </p:spTree>
    <p:extLst>
      <p:ext uri="{BB962C8B-B14F-4D97-AF65-F5344CB8AC3E}">
        <p14:creationId xmlns:p14="http://schemas.microsoft.com/office/powerpoint/2010/main" val="343253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6523"/>
            <a:ext cx="7886700" cy="777874"/>
          </a:xfrm>
        </p:spPr>
        <p:txBody>
          <a:bodyPr>
            <a:normAutofit/>
          </a:bodyPr>
          <a:lstStyle/>
          <a:p>
            <a:r>
              <a:rPr lang="en-GB" sz="2400" dirty="0" smtClean="0"/>
              <a:t>Agricultural greenhouse gas emissions – short-lived and long-lived gases</a:t>
            </a:r>
            <a:endParaRPr lang="en-GB" sz="2400" dirty="0"/>
          </a:p>
        </p:txBody>
      </p:sp>
      <p:pic>
        <p:nvPicPr>
          <p:cNvPr id="3" name="Picture 2"/>
          <p:cNvPicPr>
            <a:picLocks noChangeAspect="1"/>
          </p:cNvPicPr>
          <p:nvPr/>
        </p:nvPicPr>
        <p:blipFill rotWithShape="1">
          <a:blip r:embed="rId2"/>
          <a:srcRect l="35000" t="13469" r="10609" b="5664"/>
          <a:stretch/>
        </p:blipFill>
        <p:spPr>
          <a:xfrm>
            <a:off x="597977" y="986590"/>
            <a:ext cx="3974023" cy="3323565"/>
          </a:xfrm>
          <a:prstGeom prst="rect">
            <a:avLst/>
          </a:prstGeom>
        </p:spPr>
      </p:pic>
      <p:sp>
        <p:nvSpPr>
          <p:cNvPr id="4" name="TextBox 3"/>
          <p:cNvSpPr txBox="1"/>
          <p:nvPr/>
        </p:nvSpPr>
        <p:spPr>
          <a:xfrm>
            <a:off x="5044611" y="1160980"/>
            <a:ext cx="2024593" cy="369332"/>
          </a:xfrm>
          <a:prstGeom prst="rect">
            <a:avLst/>
          </a:prstGeom>
          <a:noFill/>
        </p:spPr>
        <p:txBody>
          <a:bodyPr wrap="none" rtlCol="0">
            <a:spAutoFit/>
          </a:bodyPr>
          <a:lstStyle/>
          <a:p>
            <a:r>
              <a:rPr lang="en-GB" dirty="0" smtClean="0"/>
              <a:t>If nothing changes: </a:t>
            </a:r>
            <a:endParaRPr lang="en-GB" dirty="0"/>
          </a:p>
        </p:txBody>
      </p:sp>
      <p:cxnSp>
        <p:nvCxnSpPr>
          <p:cNvPr id="6" name="Straight Arrow Connector 5"/>
          <p:cNvCxnSpPr/>
          <p:nvPr/>
        </p:nvCxnSpPr>
        <p:spPr>
          <a:xfrm flipH="1" flipV="1">
            <a:off x="5393933" y="1786895"/>
            <a:ext cx="20549" cy="178851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393933" y="3575408"/>
            <a:ext cx="2141722" cy="421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69204" y="3575408"/>
            <a:ext cx="546945" cy="307777"/>
          </a:xfrm>
          <a:prstGeom prst="rect">
            <a:avLst/>
          </a:prstGeom>
          <a:noFill/>
        </p:spPr>
        <p:txBody>
          <a:bodyPr wrap="none" rtlCol="0">
            <a:spAutoFit/>
          </a:bodyPr>
          <a:lstStyle/>
          <a:p>
            <a:r>
              <a:rPr lang="en-GB" sz="1400" dirty="0" smtClean="0"/>
              <a:t>Time</a:t>
            </a:r>
            <a:endParaRPr lang="en-GB" sz="1400" dirty="0"/>
          </a:p>
        </p:txBody>
      </p:sp>
      <p:sp>
        <p:nvSpPr>
          <p:cNvPr id="11" name="TextBox 10"/>
          <p:cNvSpPr txBox="1"/>
          <p:nvPr/>
        </p:nvSpPr>
        <p:spPr>
          <a:xfrm rot="16200000">
            <a:off x="4061218" y="2494483"/>
            <a:ext cx="2060732" cy="307777"/>
          </a:xfrm>
          <a:prstGeom prst="rect">
            <a:avLst/>
          </a:prstGeom>
          <a:noFill/>
        </p:spPr>
        <p:txBody>
          <a:bodyPr wrap="square" rtlCol="0">
            <a:spAutoFit/>
          </a:bodyPr>
          <a:lstStyle/>
          <a:p>
            <a:r>
              <a:rPr lang="en-GB" sz="1400" dirty="0" smtClean="0"/>
              <a:t>Atmospheric CO</a:t>
            </a:r>
            <a:r>
              <a:rPr lang="en-GB" sz="1400" baseline="-25000" dirty="0" smtClean="0"/>
              <a:t>2</a:t>
            </a:r>
            <a:r>
              <a:rPr lang="en-GB" sz="1400" dirty="0" smtClean="0"/>
              <a:t> content</a:t>
            </a:r>
            <a:endParaRPr lang="en-GB" sz="1400" dirty="0"/>
          </a:p>
        </p:txBody>
      </p:sp>
      <p:cxnSp>
        <p:nvCxnSpPr>
          <p:cNvPr id="13" name="Straight Connector 12"/>
          <p:cNvCxnSpPr/>
          <p:nvPr/>
        </p:nvCxnSpPr>
        <p:spPr>
          <a:xfrm flipV="1">
            <a:off x="5414482" y="2234584"/>
            <a:ext cx="1741230" cy="60431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147777" y="1903228"/>
            <a:ext cx="2604976" cy="935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893977" y="2213318"/>
            <a:ext cx="2858776" cy="7077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346960" y="4200486"/>
            <a:ext cx="20549" cy="178851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346960" y="5988999"/>
            <a:ext cx="2141722" cy="421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22231" y="5988999"/>
            <a:ext cx="546945" cy="307777"/>
          </a:xfrm>
          <a:prstGeom prst="rect">
            <a:avLst/>
          </a:prstGeom>
          <a:noFill/>
        </p:spPr>
        <p:txBody>
          <a:bodyPr wrap="none" rtlCol="0">
            <a:spAutoFit/>
          </a:bodyPr>
          <a:lstStyle/>
          <a:p>
            <a:r>
              <a:rPr lang="en-GB" sz="1400" dirty="0" smtClean="0"/>
              <a:t>Time</a:t>
            </a:r>
            <a:endParaRPr lang="en-GB" sz="1400" dirty="0"/>
          </a:p>
        </p:txBody>
      </p:sp>
      <p:sp>
        <p:nvSpPr>
          <p:cNvPr id="22" name="TextBox 21"/>
          <p:cNvSpPr txBox="1"/>
          <p:nvPr/>
        </p:nvSpPr>
        <p:spPr>
          <a:xfrm rot="16200000">
            <a:off x="4014245" y="4908074"/>
            <a:ext cx="2060732" cy="307777"/>
          </a:xfrm>
          <a:prstGeom prst="rect">
            <a:avLst/>
          </a:prstGeom>
          <a:noFill/>
        </p:spPr>
        <p:txBody>
          <a:bodyPr wrap="square" rtlCol="0">
            <a:spAutoFit/>
          </a:bodyPr>
          <a:lstStyle/>
          <a:p>
            <a:r>
              <a:rPr lang="en-GB" sz="1400" dirty="0" smtClean="0"/>
              <a:t>Atmospheric CH</a:t>
            </a:r>
            <a:r>
              <a:rPr lang="en-GB" sz="1400" baseline="-25000" dirty="0" smtClean="0"/>
              <a:t>4</a:t>
            </a:r>
            <a:r>
              <a:rPr lang="en-GB" sz="1400" dirty="0" smtClean="0"/>
              <a:t> content</a:t>
            </a:r>
            <a:endParaRPr lang="en-GB" sz="1400" dirty="0"/>
          </a:p>
        </p:txBody>
      </p:sp>
      <p:cxnSp>
        <p:nvCxnSpPr>
          <p:cNvPr id="23" name="Straight Connector 22"/>
          <p:cNvCxnSpPr/>
          <p:nvPr/>
        </p:nvCxnSpPr>
        <p:spPr>
          <a:xfrm flipV="1">
            <a:off x="5346960" y="4944708"/>
            <a:ext cx="1722244" cy="1"/>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1552353" y="3088428"/>
            <a:ext cx="550545" cy="15318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1669312" y="3148984"/>
            <a:ext cx="889824" cy="14712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1169919" y="4493043"/>
            <a:ext cx="20549" cy="178851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169919" y="6281556"/>
            <a:ext cx="2141722" cy="421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845190" y="6281556"/>
            <a:ext cx="546945" cy="307777"/>
          </a:xfrm>
          <a:prstGeom prst="rect">
            <a:avLst/>
          </a:prstGeom>
          <a:noFill/>
        </p:spPr>
        <p:txBody>
          <a:bodyPr wrap="none" rtlCol="0">
            <a:spAutoFit/>
          </a:bodyPr>
          <a:lstStyle/>
          <a:p>
            <a:r>
              <a:rPr lang="en-GB" sz="1400" dirty="0" smtClean="0"/>
              <a:t>Time</a:t>
            </a:r>
            <a:endParaRPr lang="en-GB" sz="1400" dirty="0"/>
          </a:p>
        </p:txBody>
      </p:sp>
      <p:sp>
        <p:nvSpPr>
          <p:cNvPr id="37" name="TextBox 36"/>
          <p:cNvSpPr txBox="1"/>
          <p:nvPr/>
        </p:nvSpPr>
        <p:spPr>
          <a:xfrm rot="16200000">
            <a:off x="67453" y="5233410"/>
            <a:ext cx="1600235" cy="307777"/>
          </a:xfrm>
          <a:prstGeom prst="rect">
            <a:avLst/>
          </a:prstGeom>
          <a:noFill/>
        </p:spPr>
        <p:txBody>
          <a:bodyPr wrap="square" rtlCol="0">
            <a:spAutoFit/>
          </a:bodyPr>
          <a:lstStyle/>
          <a:p>
            <a:r>
              <a:rPr lang="en-GB" sz="1400" dirty="0" smtClean="0"/>
              <a:t>CO</a:t>
            </a:r>
            <a:r>
              <a:rPr lang="en-GB" sz="1400" baseline="-25000" dirty="0" smtClean="0"/>
              <a:t>2</a:t>
            </a:r>
            <a:r>
              <a:rPr lang="en-GB" sz="1400" dirty="0" smtClean="0"/>
              <a:t>e emissions</a:t>
            </a:r>
            <a:endParaRPr lang="en-GB" sz="1400" dirty="0"/>
          </a:p>
        </p:txBody>
      </p:sp>
      <p:cxnSp>
        <p:nvCxnSpPr>
          <p:cNvPr id="38" name="Straight Connector 37"/>
          <p:cNvCxnSpPr/>
          <p:nvPr/>
        </p:nvCxnSpPr>
        <p:spPr>
          <a:xfrm flipV="1">
            <a:off x="1180193" y="4709600"/>
            <a:ext cx="989787" cy="1203696"/>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197662" y="3088428"/>
            <a:ext cx="2591573" cy="21383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534767" y="3148984"/>
            <a:ext cx="2238562" cy="19129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13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6523"/>
            <a:ext cx="7886700" cy="777874"/>
          </a:xfrm>
        </p:spPr>
        <p:txBody>
          <a:bodyPr>
            <a:normAutofit/>
          </a:bodyPr>
          <a:lstStyle/>
          <a:p>
            <a:r>
              <a:rPr lang="en-GB" sz="2400" dirty="0" smtClean="0"/>
              <a:t>Agricultural greenhouse gas emissions – short-lived and long-lived gases</a:t>
            </a:r>
            <a:endParaRPr lang="en-GB" sz="2400" dirty="0"/>
          </a:p>
        </p:txBody>
      </p:sp>
      <p:pic>
        <p:nvPicPr>
          <p:cNvPr id="3" name="Picture 2"/>
          <p:cNvPicPr>
            <a:picLocks noChangeAspect="1"/>
          </p:cNvPicPr>
          <p:nvPr/>
        </p:nvPicPr>
        <p:blipFill rotWithShape="1">
          <a:blip r:embed="rId3"/>
          <a:srcRect l="35000" t="13469" r="10609" b="5664"/>
          <a:stretch/>
        </p:blipFill>
        <p:spPr>
          <a:xfrm>
            <a:off x="597977" y="986590"/>
            <a:ext cx="3974023" cy="3323565"/>
          </a:xfrm>
          <a:prstGeom prst="rect">
            <a:avLst/>
          </a:prstGeom>
        </p:spPr>
      </p:pic>
      <p:sp>
        <p:nvSpPr>
          <p:cNvPr id="4" name="TextBox 3"/>
          <p:cNvSpPr txBox="1"/>
          <p:nvPr/>
        </p:nvSpPr>
        <p:spPr>
          <a:xfrm>
            <a:off x="5414482" y="1160980"/>
            <a:ext cx="2270365" cy="369332"/>
          </a:xfrm>
          <a:prstGeom prst="rect">
            <a:avLst/>
          </a:prstGeom>
          <a:noFill/>
        </p:spPr>
        <p:txBody>
          <a:bodyPr wrap="none" rtlCol="0">
            <a:spAutoFit/>
          </a:bodyPr>
          <a:lstStyle/>
          <a:p>
            <a:r>
              <a:rPr lang="en-GB" dirty="0" smtClean="0"/>
              <a:t>If emissions reducing: </a:t>
            </a:r>
            <a:endParaRPr lang="en-GB" dirty="0"/>
          </a:p>
        </p:txBody>
      </p:sp>
      <p:cxnSp>
        <p:nvCxnSpPr>
          <p:cNvPr id="16" name="Straight Arrow Connector 15"/>
          <p:cNvCxnSpPr/>
          <p:nvPr/>
        </p:nvCxnSpPr>
        <p:spPr>
          <a:xfrm>
            <a:off x="2147777" y="1903228"/>
            <a:ext cx="2604976" cy="935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893977" y="2213318"/>
            <a:ext cx="2858776" cy="7077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4890722" y="4031597"/>
            <a:ext cx="2678454" cy="2265179"/>
            <a:chOff x="4890722" y="4031597"/>
            <a:chExt cx="2678454" cy="2265179"/>
          </a:xfrm>
        </p:grpSpPr>
        <p:cxnSp>
          <p:nvCxnSpPr>
            <p:cNvPr id="19" name="Straight Arrow Connector 18"/>
            <p:cNvCxnSpPr/>
            <p:nvPr/>
          </p:nvCxnSpPr>
          <p:spPr>
            <a:xfrm flipH="1" flipV="1">
              <a:off x="5346960" y="4200486"/>
              <a:ext cx="20549" cy="178851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346960" y="5988999"/>
              <a:ext cx="2141722" cy="421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22231" y="5988999"/>
              <a:ext cx="546945" cy="307777"/>
            </a:xfrm>
            <a:prstGeom prst="rect">
              <a:avLst/>
            </a:prstGeom>
            <a:noFill/>
          </p:spPr>
          <p:txBody>
            <a:bodyPr wrap="none" rtlCol="0">
              <a:spAutoFit/>
            </a:bodyPr>
            <a:lstStyle/>
            <a:p>
              <a:r>
                <a:rPr lang="en-GB" sz="1400" dirty="0" smtClean="0"/>
                <a:t>Time</a:t>
              </a:r>
              <a:endParaRPr lang="en-GB" sz="1400" dirty="0"/>
            </a:p>
          </p:txBody>
        </p:sp>
        <p:sp>
          <p:nvSpPr>
            <p:cNvPr id="22" name="TextBox 21"/>
            <p:cNvSpPr txBox="1"/>
            <p:nvPr/>
          </p:nvSpPr>
          <p:spPr>
            <a:xfrm rot="16200000">
              <a:off x="4014245" y="4908074"/>
              <a:ext cx="2060732" cy="307777"/>
            </a:xfrm>
            <a:prstGeom prst="rect">
              <a:avLst/>
            </a:prstGeom>
            <a:noFill/>
          </p:spPr>
          <p:txBody>
            <a:bodyPr wrap="square" rtlCol="0">
              <a:spAutoFit/>
            </a:bodyPr>
            <a:lstStyle/>
            <a:p>
              <a:r>
                <a:rPr lang="en-GB" sz="1400" dirty="0" smtClean="0"/>
                <a:t>Atmospheric CH</a:t>
              </a:r>
              <a:r>
                <a:rPr lang="en-GB" sz="1400" baseline="-25000" dirty="0" smtClean="0"/>
                <a:t>4</a:t>
              </a:r>
              <a:r>
                <a:rPr lang="en-GB" sz="1400" dirty="0" smtClean="0"/>
                <a:t> content</a:t>
              </a:r>
              <a:endParaRPr lang="en-GB" sz="1400" dirty="0"/>
            </a:p>
          </p:txBody>
        </p:sp>
        <p:cxnSp>
          <p:nvCxnSpPr>
            <p:cNvPr id="23" name="Straight Connector 22"/>
            <p:cNvCxnSpPr/>
            <p:nvPr/>
          </p:nvCxnSpPr>
          <p:spPr>
            <a:xfrm>
              <a:off x="5346960" y="4944710"/>
              <a:ext cx="1946975" cy="419211"/>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7" name="Straight Arrow Connector 26"/>
          <p:cNvCxnSpPr>
            <a:endCxn id="22" idx="0"/>
          </p:cNvCxnSpPr>
          <p:nvPr/>
        </p:nvCxnSpPr>
        <p:spPr>
          <a:xfrm>
            <a:off x="2102899" y="3107575"/>
            <a:ext cx="2787824" cy="19543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559136" y="3148984"/>
            <a:ext cx="2331586" cy="17957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4937695" y="1618006"/>
            <a:ext cx="2678454" cy="2265179"/>
            <a:chOff x="4937695" y="1618006"/>
            <a:chExt cx="2678454" cy="2265179"/>
          </a:xfrm>
        </p:grpSpPr>
        <p:cxnSp>
          <p:nvCxnSpPr>
            <p:cNvPr id="6" name="Straight Arrow Connector 5"/>
            <p:cNvCxnSpPr/>
            <p:nvPr/>
          </p:nvCxnSpPr>
          <p:spPr>
            <a:xfrm flipH="1" flipV="1">
              <a:off x="5393933" y="1786895"/>
              <a:ext cx="20549" cy="178851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393933" y="3575408"/>
              <a:ext cx="2141722" cy="421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69204" y="3575408"/>
              <a:ext cx="546945" cy="307777"/>
            </a:xfrm>
            <a:prstGeom prst="rect">
              <a:avLst/>
            </a:prstGeom>
            <a:noFill/>
          </p:spPr>
          <p:txBody>
            <a:bodyPr wrap="none" rtlCol="0">
              <a:spAutoFit/>
            </a:bodyPr>
            <a:lstStyle/>
            <a:p>
              <a:r>
                <a:rPr lang="en-GB" sz="1400" dirty="0" smtClean="0"/>
                <a:t>Time</a:t>
              </a:r>
              <a:endParaRPr lang="en-GB" sz="1400" dirty="0"/>
            </a:p>
          </p:txBody>
        </p:sp>
        <p:sp>
          <p:nvSpPr>
            <p:cNvPr id="11" name="TextBox 10"/>
            <p:cNvSpPr txBox="1"/>
            <p:nvPr/>
          </p:nvSpPr>
          <p:spPr>
            <a:xfrm rot="16200000">
              <a:off x="4061218" y="2494483"/>
              <a:ext cx="2060732" cy="307777"/>
            </a:xfrm>
            <a:prstGeom prst="rect">
              <a:avLst/>
            </a:prstGeom>
            <a:noFill/>
          </p:spPr>
          <p:txBody>
            <a:bodyPr wrap="square" rtlCol="0">
              <a:spAutoFit/>
            </a:bodyPr>
            <a:lstStyle/>
            <a:p>
              <a:r>
                <a:rPr lang="en-GB" sz="1400" dirty="0" smtClean="0"/>
                <a:t>Atmospheric CO</a:t>
              </a:r>
              <a:r>
                <a:rPr lang="en-GB" sz="1400" baseline="-25000" dirty="0" smtClean="0"/>
                <a:t>2</a:t>
              </a:r>
              <a:r>
                <a:rPr lang="en-GB" sz="1400" dirty="0" smtClean="0"/>
                <a:t> content</a:t>
              </a:r>
              <a:endParaRPr lang="en-GB" sz="1400" dirty="0"/>
            </a:p>
          </p:txBody>
        </p:sp>
        <p:sp>
          <p:nvSpPr>
            <p:cNvPr id="14" name="Freeform 13"/>
            <p:cNvSpPr/>
            <p:nvPr/>
          </p:nvSpPr>
          <p:spPr>
            <a:xfrm>
              <a:off x="5401340" y="1892595"/>
              <a:ext cx="1892595" cy="925033"/>
            </a:xfrm>
            <a:custGeom>
              <a:avLst/>
              <a:gdLst>
                <a:gd name="connsiteX0" fmla="*/ 0 w 1892595"/>
                <a:gd name="connsiteY0" fmla="*/ 925033 h 925033"/>
                <a:gd name="connsiteX1" fmla="*/ 648586 w 1892595"/>
                <a:gd name="connsiteY1" fmla="*/ 414670 h 925033"/>
                <a:gd name="connsiteX2" fmla="*/ 1275907 w 1892595"/>
                <a:gd name="connsiteY2" fmla="*/ 148856 h 925033"/>
                <a:gd name="connsiteX3" fmla="*/ 1892595 w 1892595"/>
                <a:gd name="connsiteY3" fmla="*/ 0 h 925033"/>
              </a:gdLst>
              <a:ahLst/>
              <a:cxnLst>
                <a:cxn ang="0">
                  <a:pos x="connsiteX0" y="connsiteY0"/>
                </a:cxn>
                <a:cxn ang="0">
                  <a:pos x="connsiteX1" y="connsiteY1"/>
                </a:cxn>
                <a:cxn ang="0">
                  <a:pos x="connsiteX2" y="connsiteY2"/>
                </a:cxn>
                <a:cxn ang="0">
                  <a:pos x="connsiteX3" y="connsiteY3"/>
                </a:cxn>
              </a:cxnLst>
              <a:rect l="l" t="t" r="r" b="b"/>
              <a:pathLst>
                <a:path w="1892595" h="925033">
                  <a:moveTo>
                    <a:pt x="0" y="925033"/>
                  </a:moveTo>
                  <a:cubicBezTo>
                    <a:pt x="217967" y="734533"/>
                    <a:pt x="435935" y="544033"/>
                    <a:pt x="648586" y="414670"/>
                  </a:cubicBezTo>
                  <a:cubicBezTo>
                    <a:pt x="861237" y="285307"/>
                    <a:pt x="1068572" y="217968"/>
                    <a:pt x="1275907" y="148856"/>
                  </a:cubicBezTo>
                  <a:cubicBezTo>
                    <a:pt x="1483242" y="79744"/>
                    <a:pt x="1687918" y="39872"/>
                    <a:pt x="1892595" y="0"/>
                  </a:cubicBezTo>
                </a:path>
              </a:pathLst>
            </a:cu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2" name="Straight Arrow Connector 31"/>
          <p:cNvCxnSpPr/>
          <p:nvPr/>
        </p:nvCxnSpPr>
        <p:spPr>
          <a:xfrm flipH="1" flipV="1">
            <a:off x="1084888" y="4561237"/>
            <a:ext cx="20549" cy="178851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084888" y="6349750"/>
            <a:ext cx="2141722" cy="421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760159" y="6349750"/>
            <a:ext cx="546945" cy="307777"/>
          </a:xfrm>
          <a:prstGeom prst="rect">
            <a:avLst/>
          </a:prstGeom>
          <a:noFill/>
        </p:spPr>
        <p:txBody>
          <a:bodyPr wrap="none" rtlCol="0">
            <a:spAutoFit/>
          </a:bodyPr>
          <a:lstStyle/>
          <a:p>
            <a:r>
              <a:rPr lang="en-GB" sz="1400" dirty="0" smtClean="0"/>
              <a:t>Time</a:t>
            </a:r>
            <a:endParaRPr lang="en-GB" sz="1400" dirty="0"/>
          </a:p>
        </p:txBody>
      </p:sp>
      <p:sp>
        <p:nvSpPr>
          <p:cNvPr id="36" name="Freeform 35"/>
          <p:cNvSpPr/>
          <p:nvPr/>
        </p:nvSpPr>
        <p:spPr>
          <a:xfrm rot="20309351">
            <a:off x="877742" y="4719143"/>
            <a:ext cx="1892595" cy="925033"/>
          </a:xfrm>
          <a:custGeom>
            <a:avLst/>
            <a:gdLst>
              <a:gd name="connsiteX0" fmla="*/ 0 w 1892595"/>
              <a:gd name="connsiteY0" fmla="*/ 925033 h 925033"/>
              <a:gd name="connsiteX1" fmla="*/ 648586 w 1892595"/>
              <a:gd name="connsiteY1" fmla="*/ 414670 h 925033"/>
              <a:gd name="connsiteX2" fmla="*/ 1275907 w 1892595"/>
              <a:gd name="connsiteY2" fmla="*/ 148856 h 925033"/>
              <a:gd name="connsiteX3" fmla="*/ 1892595 w 1892595"/>
              <a:gd name="connsiteY3" fmla="*/ 0 h 925033"/>
            </a:gdLst>
            <a:ahLst/>
            <a:cxnLst>
              <a:cxn ang="0">
                <a:pos x="connsiteX0" y="connsiteY0"/>
              </a:cxn>
              <a:cxn ang="0">
                <a:pos x="connsiteX1" y="connsiteY1"/>
              </a:cxn>
              <a:cxn ang="0">
                <a:pos x="connsiteX2" y="connsiteY2"/>
              </a:cxn>
              <a:cxn ang="0">
                <a:pos x="connsiteX3" y="connsiteY3"/>
              </a:cxn>
            </a:cxnLst>
            <a:rect l="l" t="t" r="r" b="b"/>
            <a:pathLst>
              <a:path w="1892595" h="925033">
                <a:moveTo>
                  <a:pt x="0" y="925033"/>
                </a:moveTo>
                <a:cubicBezTo>
                  <a:pt x="217967" y="734533"/>
                  <a:pt x="435935" y="544033"/>
                  <a:pt x="648586" y="414670"/>
                </a:cubicBezTo>
                <a:cubicBezTo>
                  <a:pt x="861237" y="285307"/>
                  <a:pt x="1068572" y="217968"/>
                  <a:pt x="1275907" y="148856"/>
                </a:cubicBezTo>
                <a:cubicBezTo>
                  <a:pt x="1483242" y="79744"/>
                  <a:pt x="1687918" y="39872"/>
                  <a:pt x="1892595" y="0"/>
                </a:cubicBezTo>
              </a:path>
            </a:pathLst>
          </a:cu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rot="16200000">
            <a:off x="21029" y="5354159"/>
            <a:ext cx="1600235" cy="307777"/>
          </a:xfrm>
          <a:prstGeom prst="rect">
            <a:avLst/>
          </a:prstGeom>
          <a:noFill/>
        </p:spPr>
        <p:txBody>
          <a:bodyPr wrap="square" rtlCol="0">
            <a:spAutoFit/>
          </a:bodyPr>
          <a:lstStyle/>
          <a:p>
            <a:r>
              <a:rPr lang="en-GB" sz="1400" dirty="0" smtClean="0"/>
              <a:t>CO</a:t>
            </a:r>
            <a:r>
              <a:rPr lang="en-GB" sz="1400" baseline="-25000" dirty="0" smtClean="0"/>
              <a:t>2</a:t>
            </a:r>
            <a:r>
              <a:rPr lang="en-GB" sz="1400" dirty="0" smtClean="0"/>
              <a:t>e emissions</a:t>
            </a:r>
            <a:endParaRPr lang="en-GB" sz="1400" dirty="0"/>
          </a:p>
        </p:txBody>
      </p:sp>
      <p:cxnSp>
        <p:nvCxnSpPr>
          <p:cNvPr id="38" name="Straight Arrow Connector 37"/>
          <p:cNvCxnSpPr/>
          <p:nvPr/>
        </p:nvCxnSpPr>
        <p:spPr>
          <a:xfrm flipH="1">
            <a:off x="1552353" y="3088428"/>
            <a:ext cx="550545" cy="15318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1669312" y="3148984"/>
            <a:ext cx="889824" cy="14712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24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Livestock trends and global temperature impact </a:t>
            </a:r>
            <a:endParaRPr lang="en-GB" sz="2800" dirty="0"/>
          </a:p>
        </p:txBody>
      </p:sp>
      <p:sp>
        <p:nvSpPr>
          <p:cNvPr id="3" name="Rectangle 2"/>
          <p:cNvSpPr/>
          <p:nvPr/>
        </p:nvSpPr>
        <p:spPr>
          <a:xfrm>
            <a:off x="489097" y="1195069"/>
            <a:ext cx="8165805" cy="646331"/>
          </a:xfrm>
          <a:prstGeom prst="rect">
            <a:avLst/>
          </a:prstGeom>
        </p:spPr>
        <p:txBody>
          <a:bodyPr wrap="square">
            <a:spAutoFit/>
          </a:bodyPr>
          <a:lstStyle/>
          <a:p>
            <a:r>
              <a:rPr lang="en-GB" dirty="0" smtClean="0">
                <a:solidFill>
                  <a:srgbClr val="72675A"/>
                </a:solidFill>
                <a:latin typeface="Baskerville"/>
              </a:rPr>
              <a:t>Global situation: Whilst </a:t>
            </a:r>
            <a:r>
              <a:rPr lang="en-GB" dirty="0">
                <a:solidFill>
                  <a:srgbClr val="72675A"/>
                </a:solidFill>
                <a:latin typeface="Baskerville"/>
              </a:rPr>
              <a:t>the human population grows 1% per year the </a:t>
            </a:r>
            <a:r>
              <a:rPr lang="en-GB" dirty="0" smtClean="0">
                <a:solidFill>
                  <a:srgbClr val="72675A"/>
                </a:solidFill>
                <a:latin typeface="Baskerville"/>
              </a:rPr>
              <a:t>livestock population </a:t>
            </a:r>
            <a:r>
              <a:rPr lang="en-GB" dirty="0">
                <a:solidFill>
                  <a:srgbClr val="72675A"/>
                </a:solidFill>
                <a:latin typeface="Baskerville"/>
              </a:rPr>
              <a:t>is growing 2.4%</a:t>
            </a:r>
            <a:endParaRPr lang="en-GB" dirty="0"/>
          </a:p>
        </p:txBody>
      </p:sp>
      <p:grpSp>
        <p:nvGrpSpPr>
          <p:cNvPr id="4" name="Group 3"/>
          <p:cNvGrpSpPr/>
          <p:nvPr/>
        </p:nvGrpSpPr>
        <p:grpSpPr>
          <a:xfrm>
            <a:off x="489097" y="2241342"/>
            <a:ext cx="4129669" cy="3143250"/>
            <a:chOff x="130097" y="3495984"/>
            <a:chExt cx="4129669" cy="3143250"/>
          </a:xfrm>
        </p:grpSpPr>
        <p:graphicFrame>
          <p:nvGraphicFramePr>
            <p:cNvPr id="5" name="Chart 4"/>
            <p:cNvGraphicFramePr>
              <a:graphicFrameLocks/>
            </p:cNvGraphicFramePr>
            <p:nvPr>
              <p:extLst>
                <p:ext uri="{D42A27DB-BD31-4B8C-83A1-F6EECF244321}">
                  <p14:modId xmlns:p14="http://schemas.microsoft.com/office/powerpoint/2010/main" val="2804691698"/>
                </p:ext>
              </p:extLst>
            </p:nvPr>
          </p:nvGraphicFramePr>
          <p:xfrm>
            <a:off x="130097" y="3495984"/>
            <a:ext cx="4129669" cy="31432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42422" y="4850749"/>
              <a:ext cx="550151" cy="307777"/>
            </a:xfrm>
            <a:prstGeom prst="rect">
              <a:avLst/>
            </a:prstGeom>
            <a:noFill/>
          </p:spPr>
          <p:txBody>
            <a:bodyPr wrap="none" rtlCol="0">
              <a:spAutoFit/>
            </a:bodyPr>
            <a:lstStyle/>
            <a:p>
              <a:r>
                <a:rPr lang="en-GB" sz="1400" b="1" dirty="0" smtClean="0"/>
                <a:t>1980</a:t>
              </a:r>
              <a:endParaRPr lang="en-GB" sz="1400" b="1" dirty="0"/>
            </a:p>
          </p:txBody>
        </p:sp>
        <p:sp>
          <p:nvSpPr>
            <p:cNvPr id="7" name="TextBox 6"/>
            <p:cNvSpPr txBox="1"/>
            <p:nvPr/>
          </p:nvSpPr>
          <p:spPr>
            <a:xfrm>
              <a:off x="3690044" y="5117381"/>
              <a:ext cx="550151" cy="307777"/>
            </a:xfrm>
            <a:prstGeom prst="rect">
              <a:avLst/>
            </a:prstGeom>
            <a:noFill/>
          </p:spPr>
          <p:txBody>
            <a:bodyPr wrap="none" rtlCol="0">
              <a:spAutoFit/>
            </a:bodyPr>
            <a:lstStyle/>
            <a:p>
              <a:r>
                <a:rPr lang="en-GB" sz="1400" b="1" dirty="0" smtClean="0"/>
                <a:t>2020</a:t>
              </a:r>
              <a:endParaRPr lang="en-GB" sz="1400" b="1" dirty="0"/>
            </a:p>
          </p:txBody>
        </p:sp>
        <p:sp>
          <p:nvSpPr>
            <p:cNvPr id="8" name="TextBox 7"/>
            <p:cNvSpPr txBox="1"/>
            <p:nvPr/>
          </p:nvSpPr>
          <p:spPr>
            <a:xfrm>
              <a:off x="1674045" y="4944498"/>
              <a:ext cx="472052" cy="276999"/>
            </a:xfrm>
            <a:prstGeom prst="rect">
              <a:avLst/>
            </a:prstGeom>
            <a:noFill/>
          </p:spPr>
          <p:txBody>
            <a:bodyPr wrap="none" rtlCol="0">
              <a:spAutoFit/>
            </a:bodyPr>
            <a:lstStyle/>
            <a:p>
              <a:r>
                <a:rPr lang="en-GB" sz="1200" b="1" dirty="0" smtClean="0"/>
                <a:t>Beef</a:t>
              </a:r>
              <a:endParaRPr lang="en-GB" sz="1200" b="1" dirty="0"/>
            </a:p>
          </p:txBody>
        </p:sp>
        <p:sp>
          <p:nvSpPr>
            <p:cNvPr id="9" name="TextBox 8"/>
            <p:cNvSpPr txBox="1"/>
            <p:nvPr/>
          </p:nvSpPr>
          <p:spPr>
            <a:xfrm>
              <a:off x="1648268" y="4227657"/>
              <a:ext cx="523605" cy="276999"/>
            </a:xfrm>
            <a:prstGeom prst="rect">
              <a:avLst/>
            </a:prstGeom>
            <a:noFill/>
          </p:spPr>
          <p:txBody>
            <a:bodyPr wrap="none" rtlCol="0">
              <a:spAutoFit/>
            </a:bodyPr>
            <a:lstStyle/>
            <a:p>
              <a:r>
                <a:rPr lang="en-GB" sz="1200" b="1" dirty="0" smtClean="0"/>
                <a:t>Dairy</a:t>
              </a:r>
              <a:endParaRPr lang="en-GB" sz="1200" b="1" dirty="0"/>
            </a:p>
          </p:txBody>
        </p:sp>
      </p:grpSp>
      <p:grpSp>
        <p:nvGrpSpPr>
          <p:cNvPr id="10" name="Group 9"/>
          <p:cNvGrpSpPr/>
          <p:nvPr/>
        </p:nvGrpSpPr>
        <p:grpSpPr>
          <a:xfrm>
            <a:off x="5331753" y="2695765"/>
            <a:ext cx="2678454" cy="2265179"/>
            <a:chOff x="4890722" y="4031597"/>
            <a:chExt cx="2678454" cy="2265179"/>
          </a:xfrm>
        </p:grpSpPr>
        <p:cxnSp>
          <p:nvCxnSpPr>
            <p:cNvPr id="11" name="Straight Arrow Connector 10"/>
            <p:cNvCxnSpPr/>
            <p:nvPr/>
          </p:nvCxnSpPr>
          <p:spPr>
            <a:xfrm flipH="1" flipV="1">
              <a:off x="5346960" y="4200486"/>
              <a:ext cx="20549" cy="178851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346960" y="5988999"/>
              <a:ext cx="2141722" cy="421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22231" y="5988999"/>
              <a:ext cx="546945" cy="307777"/>
            </a:xfrm>
            <a:prstGeom prst="rect">
              <a:avLst/>
            </a:prstGeom>
            <a:noFill/>
          </p:spPr>
          <p:txBody>
            <a:bodyPr wrap="none" rtlCol="0">
              <a:spAutoFit/>
            </a:bodyPr>
            <a:lstStyle/>
            <a:p>
              <a:r>
                <a:rPr lang="en-GB" sz="1400" dirty="0" smtClean="0"/>
                <a:t>Time</a:t>
              </a:r>
              <a:endParaRPr lang="en-GB" sz="1400" dirty="0"/>
            </a:p>
          </p:txBody>
        </p:sp>
        <p:sp>
          <p:nvSpPr>
            <p:cNvPr id="14" name="TextBox 13"/>
            <p:cNvSpPr txBox="1"/>
            <p:nvPr/>
          </p:nvSpPr>
          <p:spPr>
            <a:xfrm rot="16200000">
              <a:off x="4014245" y="4908074"/>
              <a:ext cx="2060732" cy="307777"/>
            </a:xfrm>
            <a:prstGeom prst="rect">
              <a:avLst/>
            </a:prstGeom>
            <a:noFill/>
          </p:spPr>
          <p:txBody>
            <a:bodyPr wrap="square" rtlCol="0">
              <a:spAutoFit/>
            </a:bodyPr>
            <a:lstStyle/>
            <a:p>
              <a:r>
                <a:rPr lang="en-GB" sz="1400" dirty="0" smtClean="0"/>
                <a:t>Atmospheric CH</a:t>
              </a:r>
              <a:r>
                <a:rPr lang="en-GB" sz="1400" baseline="-25000" dirty="0" smtClean="0"/>
                <a:t>4</a:t>
              </a:r>
              <a:r>
                <a:rPr lang="en-GB" sz="1400" dirty="0" smtClean="0"/>
                <a:t> content</a:t>
              </a:r>
              <a:endParaRPr lang="en-GB" sz="1400" dirty="0"/>
            </a:p>
          </p:txBody>
        </p:sp>
        <p:cxnSp>
          <p:nvCxnSpPr>
            <p:cNvPr id="15" name="Straight Connector 14"/>
            <p:cNvCxnSpPr/>
            <p:nvPr/>
          </p:nvCxnSpPr>
          <p:spPr>
            <a:xfrm>
              <a:off x="5346960" y="4944710"/>
              <a:ext cx="1946975" cy="419211"/>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5304131" y="2239576"/>
            <a:ext cx="3183597" cy="523220"/>
          </a:xfrm>
          <a:prstGeom prst="rect">
            <a:avLst/>
          </a:prstGeom>
          <a:noFill/>
        </p:spPr>
        <p:txBody>
          <a:bodyPr wrap="square" rtlCol="0">
            <a:spAutoFit/>
          </a:bodyPr>
          <a:lstStyle/>
          <a:p>
            <a:r>
              <a:rPr lang="en-GB" sz="1400" dirty="0" smtClean="0"/>
              <a:t>Atmospheric Methane content due to UK cattle</a:t>
            </a:r>
            <a:endParaRPr lang="en-GB" sz="1400" dirty="0"/>
          </a:p>
        </p:txBody>
      </p:sp>
      <p:sp>
        <p:nvSpPr>
          <p:cNvPr id="17" name="TextBox 16"/>
          <p:cNvSpPr txBox="1"/>
          <p:nvPr/>
        </p:nvSpPr>
        <p:spPr>
          <a:xfrm>
            <a:off x="4970594" y="5129917"/>
            <a:ext cx="3924088" cy="369332"/>
          </a:xfrm>
          <a:prstGeom prst="rect">
            <a:avLst/>
          </a:prstGeom>
          <a:noFill/>
        </p:spPr>
        <p:txBody>
          <a:bodyPr wrap="none" rtlCol="0">
            <a:spAutoFit/>
          </a:bodyPr>
          <a:lstStyle/>
          <a:p>
            <a:r>
              <a:rPr lang="en-GB" b="1" dirty="0" err="1" smtClean="0"/>
              <a:t>ie</a:t>
            </a:r>
            <a:r>
              <a:rPr lang="en-GB" b="1" dirty="0" smtClean="0"/>
              <a:t> ‘Net negative’ global warming effect </a:t>
            </a:r>
            <a:endParaRPr lang="en-GB" b="1" dirty="0"/>
          </a:p>
        </p:txBody>
      </p:sp>
      <p:sp>
        <p:nvSpPr>
          <p:cNvPr id="18" name="TextBox 17"/>
          <p:cNvSpPr txBox="1"/>
          <p:nvPr/>
        </p:nvSpPr>
        <p:spPr>
          <a:xfrm>
            <a:off x="489097" y="1865213"/>
            <a:ext cx="889987" cy="369332"/>
          </a:xfrm>
          <a:prstGeom prst="rect">
            <a:avLst/>
          </a:prstGeom>
          <a:noFill/>
        </p:spPr>
        <p:txBody>
          <a:bodyPr wrap="none" rtlCol="0">
            <a:spAutoFit/>
          </a:bodyPr>
          <a:lstStyle/>
          <a:p>
            <a:r>
              <a:rPr lang="en-GB" dirty="0">
                <a:solidFill>
                  <a:srgbClr val="72675A"/>
                </a:solidFill>
                <a:latin typeface="Baskerville"/>
              </a:rPr>
              <a:t>But…. </a:t>
            </a:r>
          </a:p>
        </p:txBody>
      </p:sp>
    </p:spTree>
    <p:extLst>
      <p:ext uri="{BB962C8B-B14F-4D97-AF65-F5344CB8AC3E}">
        <p14:creationId xmlns:p14="http://schemas.microsoft.com/office/powerpoint/2010/main" val="31451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Implications</a:t>
            </a:r>
            <a:endParaRPr lang="en-GB" dirty="0"/>
          </a:p>
        </p:txBody>
      </p:sp>
      <p:sp>
        <p:nvSpPr>
          <p:cNvPr id="3" name="Content Placeholder 2"/>
          <p:cNvSpPr>
            <a:spLocks noGrp="1"/>
          </p:cNvSpPr>
          <p:nvPr>
            <p:ph idx="1"/>
          </p:nvPr>
        </p:nvSpPr>
        <p:spPr/>
        <p:txBody>
          <a:bodyPr/>
          <a:lstStyle/>
          <a:p>
            <a:pPr marL="0" indent="0">
              <a:buNone/>
            </a:pPr>
            <a:r>
              <a:rPr lang="en-GB" dirty="0" smtClean="0"/>
              <a:t>Almost all studies use the GWP100 metric for calculating methane effects</a:t>
            </a:r>
          </a:p>
          <a:p>
            <a:pPr marL="0" indent="0">
              <a:buNone/>
            </a:pPr>
            <a:endParaRPr lang="en-GB" dirty="0" smtClean="0"/>
          </a:p>
          <a:p>
            <a:pPr marL="457200" lvl="1" indent="0">
              <a:buNone/>
            </a:pPr>
            <a:r>
              <a:rPr lang="en-GB" dirty="0" err="1" smtClean="0"/>
              <a:t>Eg</a:t>
            </a:r>
            <a:r>
              <a:rPr lang="en-GB" dirty="0" smtClean="0"/>
              <a:t>: BBC News item 20</a:t>
            </a:r>
            <a:r>
              <a:rPr lang="en-GB" baseline="30000" dirty="0" smtClean="0"/>
              <a:t>th</a:t>
            </a:r>
            <a:r>
              <a:rPr lang="en-GB" dirty="0"/>
              <a:t> </a:t>
            </a:r>
            <a:r>
              <a:rPr lang="en-GB" dirty="0" smtClean="0"/>
              <a:t>July 2023: </a:t>
            </a:r>
            <a:r>
              <a:rPr lang="en-GB" dirty="0"/>
              <a:t>Eating less meat 'like taking 8m cars off </a:t>
            </a:r>
            <a:r>
              <a:rPr lang="en-GB" dirty="0" smtClean="0"/>
              <a:t>road‘ – </a:t>
            </a:r>
            <a:r>
              <a:rPr lang="en-GB" i="1" dirty="0"/>
              <a:t>from Livestock Environment And People (LEAP) project </a:t>
            </a:r>
            <a:r>
              <a:rPr lang="en-GB" i="1" dirty="0" smtClean="0"/>
              <a:t>– Nature </a:t>
            </a:r>
            <a:r>
              <a:rPr lang="en-GB" i="1" dirty="0" smtClean="0"/>
              <a:t>Foods, </a:t>
            </a:r>
            <a:r>
              <a:rPr lang="en-GB" dirty="0" smtClean="0"/>
              <a:t>lead author: Peter Scarborough, professor of population health, Oxford Martin School</a:t>
            </a:r>
            <a:endParaRPr lang="en-GB" i="1" dirty="0" smtClean="0"/>
          </a:p>
          <a:p>
            <a:pPr marL="914400" lvl="2" indent="0">
              <a:buNone/>
            </a:pPr>
            <a:endParaRPr lang="en-GB" i="1" dirty="0" smtClean="0"/>
          </a:p>
          <a:p>
            <a:pPr marL="457200" lvl="1" indent="0">
              <a:buNone/>
            </a:pPr>
            <a:endParaRPr lang="en-GB" i="1" dirty="0"/>
          </a:p>
          <a:p>
            <a:pPr marL="457200" lvl="1" indent="0">
              <a:buNone/>
            </a:pPr>
            <a:r>
              <a:rPr lang="en-GB" dirty="0" smtClean="0"/>
              <a:t>Food Climate Research Network report: </a:t>
            </a:r>
            <a:r>
              <a:rPr lang="en-GB" i="1" dirty="0" smtClean="0"/>
              <a:t>Grazed and confused?, </a:t>
            </a:r>
            <a:r>
              <a:rPr lang="en-GB" dirty="0" smtClean="0"/>
              <a:t>Food Climate Research Network (Lead institution: Oxford University Environmental Change Institute),  2017</a:t>
            </a:r>
            <a:endParaRPr lang="en-GB" dirty="0"/>
          </a:p>
        </p:txBody>
      </p:sp>
    </p:spTree>
    <p:extLst>
      <p:ext uri="{BB962C8B-B14F-4D97-AF65-F5344CB8AC3E}">
        <p14:creationId xmlns:p14="http://schemas.microsoft.com/office/powerpoint/2010/main" val="409716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2800" dirty="0" smtClean="0"/>
              <a:t>What </a:t>
            </a:r>
            <a:r>
              <a:rPr lang="en-GB" sz="2800" dirty="0" smtClean="0"/>
              <a:t>should I do?….</a:t>
            </a:r>
            <a:endParaRPr lang="en-GB" sz="2800" dirty="0"/>
          </a:p>
        </p:txBody>
      </p:sp>
      <p:sp>
        <p:nvSpPr>
          <p:cNvPr id="4" name="Content Placeholder 3"/>
          <p:cNvSpPr>
            <a:spLocks noGrp="1"/>
          </p:cNvSpPr>
          <p:nvPr>
            <p:ph idx="1"/>
          </p:nvPr>
        </p:nvSpPr>
        <p:spPr/>
        <p:txBody>
          <a:bodyPr/>
          <a:lstStyle/>
          <a:p>
            <a:r>
              <a:rPr lang="en-GB" dirty="0" smtClean="0"/>
              <a:t>Eat less but better meat…</a:t>
            </a:r>
          </a:p>
          <a:p>
            <a:pPr marL="0" indent="0">
              <a:buNone/>
            </a:pPr>
            <a:r>
              <a:rPr lang="en-GB" dirty="0"/>
              <a:t> </a:t>
            </a:r>
            <a:r>
              <a:rPr lang="en-GB" dirty="0" smtClean="0"/>
              <a:t> 	- but focus reduction on chicken and pork, rather than 	beef and lamb</a:t>
            </a:r>
          </a:p>
          <a:p>
            <a:r>
              <a:rPr lang="en-GB" dirty="0" smtClean="0"/>
              <a:t>Grow more </a:t>
            </a:r>
            <a:r>
              <a:rPr lang="en-GB" dirty="0" smtClean="0"/>
              <a:t>of my own </a:t>
            </a:r>
            <a:r>
              <a:rPr lang="en-GB" dirty="0" smtClean="0"/>
              <a:t>fruit and veg?</a:t>
            </a:r>
          </a:p>
          <a:p>
            <a:r>
              <a:rPr lang="en-GB" dirty="0" smtClean="0"/>
              <a:t>Attempt to promote a better </a:t>
            </a:r>
            <a:r>
              <a:rPr lang="en-GB" dirty="0" smtClean="0"/>
              <a:t>treatment of methane effects</a:t>
            </a:r>
            <a:endParaRPr lang="en-GB" dirty="0"/>
          </a:p>
        </p:txBody>
      </p:sp>
    </p:spTree>
    <p:extLst>
      <p:ext uri="{BB962C8B-B14F-4D97-AF65-F5344CB8AC3E}">
        <p14:creationId xmlns:p14="http://schemas.microsoft.com/office/powerpoint/2010/main" val="372670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Letters re Methane and Climate Change</a:t>
            </a:r>
          </a:p>
        </p:txBody>
      </p:sp>
      <p:graphicFrame>
        <p:nvGraphicFramePr>
          <p:cNvPr id="8" name="Table 7"/>
          <p:cNvGraphicFramePr>
            <a:graphicFrameLocks noGrp="1"/>
          </p:cNvGraphicFramePr>
          <p:nvPr>
            <p:extLst>
              <p:ext uri="{D42A27DB-BD31-4B8C-83A1-F6EECF244321}">
                <p14:modId xmlns:p14="http://schemas.microsoft.com/office/powerpoint/2010/main" val="2122479141"/>
              </p:ext>
            </p:extLst>
          </p:nvPr>
        </p:nvGraphicFramePr>
        <p:xfrm>
          <a:off x="1038223" y="1326353"/>
          <a:ext cx="6896101" cy="4550574"/>
        </p:xfrm>
        <a:graphic>
          <a:graphicData uri="http://schemas.openxmlformats.org/drawingml/2006/table">
            <a:tbl>
              <a:tblPr firstRow="1" firstCol="1" bandRow="1"/>
              <a:tblGrid>
                <a:gridCol w="1115967"/>
                <a:gridCol w="2940858"/>
                <a:gridCol w="709640"/>
                <a:gridCol w="2129636"/>
              </a:tblGrid>
              <a:tr h="311809">
                <a:tc>
                  <a:txBody>
                    <a:bodyPr/>
                    <a:lstStyle/>
                    <a:p>
                      <a:pPr algn="ctr">
                        <a:lnSpc>
                          <a:spcPct val="107000"/>
                        </a:lnSpc>
                        <a:spcBef>
                          <a:spcPts val="600"/>
                        </a:spcBef>
                        <a:spcAft>
                          <a:spcPts val="60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Date</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GB" sz="1400" b="1">
                          <a:effectLst/>
                          <a:latin typeface="Calibri" panose="020F0502020204030204" pitchFamily="34" charset="0"/>
                          <a:ea typeface="Times New Roman" panose="02020603050405020304" pitchFamily="18" charset="0"/>
                          <a:cs typeface="Times New Roman" panose="02020603050405020304" pitchFamily="18" charset="0"/>
                        </a:rPr>
                        <a:t>Recipient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GB" sz="1400" b="1">
                          <a:effectLst/>
                          <a:latin typeface="Calibri" panose="020F0502020204030204" pitchFamily="34" charset="0"/>
                          <a:ea typeface="Times New Roman" panose="02020603050405020304" pitchFamily="18" charset="0"/>
                          <a:cs typeface="Times New Roman" panose="02020603050405020304" pitchFamily="18" charset="0"/>
                        </a:rPr>
                        <a:t>Ack?</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GB" sz="1400" b="1">
                          <a:effectLst/>
                          <a:latin typeface="Calibri" panose="020F0502020204030204" pitchFamily="34" charset="0"/>
                          <a:ea typeface="Times New Roman" panose="02020603050405020304" pitchFamily="18" charset="0"/>
                          <a:cs typeface="Times New Roman" panose="02020603050405020304" pitchFamily="18" charset="0"/>
                        </a:rPr>
                        <a:t>Response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6245">
                <a:tc>
                  <a:txBody>
                    <a:bodyPr/>
                    <a:lstStyle/>
                    <a:p>
                      <a:pPr>
                        <a:lnSpc>
                          <a:spcPct val="107000"/>
                        </a:lnSpc>
                        <a:spcBef>
                          <a:spcPts val="600"/>
                        </a:spcBef>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23/4/19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T Lenton, Professor of Climate Change and Earth System Science, Exeter University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809">
                <a:tc>
                  <a:txBody>
                    <a:bodyPr/>
                    <a:lstStyle/>
                    <a:p>
                      <a:pPr>
                        <a:lnSpc>
                          <a:spcPct val="107000"/>
                        </a:lnSpc>
                        <a:spcBef>
                          <a:spcPts val="600"/>
                        </a:spcBef>
                        <a:spcAft>
                          <a:spcPts val="60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6/5/19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400" i="1">
                          <a:effectLst/>
                          <a:latin typeface="Calibri" panose="020F0502020204030204" pitchFamily="34" charset="0"/>
                          <a:ea typeface="Times New Roman" panose="02020603050405020304" pitchFamily="18" charset="0"/>
                          <a:cs typeface="Times New Roman" panose="02020603050405020304" pitchFamily="18" charset="0"/>
                        </a:rPr>
                        <a:t>The Times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Not published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809">
                <a:tc>
                  <a:txBody>
                    <a:bodyPr/>
                    <a:lstStyle/>
                    <a:p>
                      <a:pPr>
                        <a:lnSpc>
                          <a:spcPct val="107000"/>
                        </a:lnSpc>
                        <a:spcBef>
                          <a:spcPts val="600"/>
                        </a:spcBef>
                        <a:spcAft>
                          <a:spcPts val="60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3/6/19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400" i="1">
                          <a:effectLst/>
                          <a:latin typeface="Calibri" panose="020F0502020204030204" pitchFamily="34" charset="0"/>
                          <a:ea typeface="Times New Roman" panose="02020603050405020304" pitchFamily="18" charset="0"/>
                          <a:cs typeface="Times New Roman" panose="02020603050405020304" pitchFamily="18" charset="0"/>
                        </a:rPr>
                        <a:t>Daily Telegraph</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Not published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3615">
                <a:tc>
                  <a:txBody>
                    <a:bodyPr/>
                    <a:lstStyle/>
                    <a:p>
                      <a:pPr>
                        <a:lnSpc>
                          <a:spcPct val="107000"/>
                        </a:lnSpc>
                        <a:spcBef>
                          <a:spcPts val="600"/>
                        </a:spcBef>
                        <a:spcAft>
                          <a:spcPts val="60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3/12/19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National Farmers</a:t>
                      </a:r>
                      <a:r>
                        <a:rPr lang="en-GB" sz="140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400">
                          <a:effectLst/>
                          <a:latin typeface="Calibri" panose="020F0502020204030204" pitchFamily="34" charset="0"/>
                          <a:ea typeface="Times New Roman" panose="02020603050405020304" pitchFamily="18" charset="0"/>
                          <a:cs typeface="Times New Roman" panose="02020603050405020304" pitchFamily="18" charset="0"/>
                        </a:rPr>
                        <a:t> Union </a:t>
                      </a:r>
                      <a:r>
                        <a:rPr lang="en-GB" sz="140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400">
                          <a:effectLst/>
                          <a:latin typeface="Calibri" panose="020F0502020204030204" pitchFamily="34" charset="0"/>
                          <a:ea typeface="Times New Roman" panose="02020603050405020304" pitchFamily="18" charset="0"/>
                          <a:cs typeface="Times New Roman" panose="02020603050405020304" pitchFamily="18" charset="0"/>
                        </a:rPr>
                        <a:t> General Enquiries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GB" sz="1400">
                          <a:effectLst/>
                          <a:latin typeface="Wingdings" panose="05000000000000000000" pitchFamily="2" charset="2"/>
                          <a:ea typeface="Times New Roman" panose="02020603050405020304" pitchFamily="18" charset="0"/>
                          <a:cs typeface="Times New Roman" panose="02020603050405020304" pitchFamily="18" charset="0"/>
                        </a:rPr>
                        <a:t>ü</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Suggested messaging NFU </a:t>
                      </a:r>
                      <a:r>
                        <a:rPr lang="en-GB" sz="140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400">
                          <a:effectLst/>
                          <a:latin typeface="Calibri" panose="020F0502020204030204" pitchFamily="34" charset="0"/>
                          <a:ea typeface="Times New Roman" panose="02020603050405020304" pitchFamily="18" charset="0"/>
                          <a:cs typeface="Times New Roman" panose="02020603050405020304" pitchFamily="18" charset="0"/>
                        </a:rPr>
                        <a:t>CallFirst</a:t>
                      </a:r>
                      <a:r>
                        <a:rPr lang="en-GB" sz="1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809">
                <a:tc>
                  <a:txBody>
                    <a:bodyPr/>
                    <a:lstStyle/>
                    <a:p>
                      <a:pPr>
                        <a:lnSpc>
                          <a:spcPct val="107000"/>
                        </a:lnSpc>
                        <a:spcBef>
                          <a:spcPts val="600"/>
                        </a:spcBef>
                        <a:spcAft>
                          <a:spcPts val="60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6/12/19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NFU CallFirst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809">
                <a:tc>
                  <a:txBody>
                    <a:bodyPr/>
                    <a:lstStyle/>
                    <a:p>
                      <a:pPr>
                        <a:lnSpc>
                          <a:spcPct val="107000"/>
                        </a:lnSpc>
                        <a:spcBef>
                          <a:spcPts val="600"/>
                        </a:spcBef>
                        <a:spcAft>
                          <a:spcPts val="60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3/2/20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Bef>
                          <a:spcPts val="600"/>
                        </a:spcBef>
                        <a:spcAft>
                          <a:spcPts val="600"/>
                        </a:spcAft>
                      </a:pPr>
                      <a:r>
                        <a:rPr lang="en-GB" sz="1400" b="1">
                          <a:effectLst/>
                          <a:latin typeface="Calibri" panose="020F0502020204030204" pitchFamily="34" charset="0"/>
                          <a:ea typeface="Times New Roman" panose="02020603050405020304" pitchFamily="18" charset="0"/>
                          <a:cs typeface="Times New Roman" panose="02020603050405020304" pitchFamily="18" charset="0"/>
                        </a:rPr>
                        <a:t>Chaser to NFU CallFirst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60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Bef>
                          <a:spcPts val="600"/>
                        </a:spcBef>
                        <a:spcAft>
                          <a:spcPts val="600"/>
                        </a:spcAft>
                      </a:pPr>
                      <a:r>
                        <a:rPr lang="en-GB" sz="1400" b="1">
                          <a:effectLst/>
                          <a:latin typeface="Calibri" panose="020F0502020204030204" pitchFamily="34" charset="0"/>
                          <a:ea typeface="Times New Roman" panose="02020603050405020304" pitchFamily="18" charset="0"/>
                          <a:cs typeface="Times New Roman" panose="02020603050405020304" pitchFamily="18" charset="0"/>
                        </a:rPr>
                        <a:t>Reply 18/2/20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935424">
                <a:tc>
                  <a:txBody>
                    <a:bodyPr/>
                    <a:lstStyle/>
                    <a:p>
                      <a:pPr>
                        <a:lnSpc>
                          <a:spcPct val="107000"/>
                        </a:lnSpc>
                        <a:spcBef>
                          <a:spcPts val="600"/>
                        </a:spcBef>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4/2/20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Chairman, DEFRA Science Advisory Council, Prof Charles Godfray, Oxford University Zoology Dept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6245">
                <a:tc>
                  <a:txBody>
                    <a:bodyPr/>
                    <a:lstStyle/>
                    <a:p>
                      <a:pPr>
                        <a:lnSpc>
                          <a:spcPct val="107000"/>
                        </a:lnSpc>
                        <a:spcBef>
                          <a:spcPts val="600"/>
                        </a:spcBef>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28/2/20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Bef>
                          <a:spcPts val="600"/>
                        </a:spcBef>
                        <a:spcAft>
                          <a:spcPts val="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Michelle Cain, Oxford Martin School</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(author of paper recommended by NFU)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Bef>
                          <a:spcPts val="600"/>
                        </a:spcBef>
                        <a:spcAft>
                          <a:spcPts val="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Replied  2/3/20</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bl>
          </a:graphicData>
        </a:graphic>
      </p:graphicFrame>
      <p:sp>
        <p:nvSpPr>
          <p:cNvPr id="9" name="Rectangle 3"/>
          <p:cNvSpPr>
            <a:spLocks noChangeArrowheads="1"/>
          </p:cNvSpPr>
          <p:nvPr/>
        </p:nvSpPr>
        <p:spPr bwMode="auto">
          <a:xfrm>
            <a:off x="960312" y="1079967"/>
            <a:ext cx="9494963"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r>
            <a:br>
              <a:rPr kumimoji="0" lang="en-GB" altLang="en-US" sz="11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endParaRPr kumimoji="0" lang="en-GB" altLang="en-US"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21468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58185130"/>
              </p:ext>
            </p:extLst>
          </p:nvPr>
        </p:nvGraphicFramePr>
        <p:xfrm>
          <a:off x="1581151" y="349252"/>
          <a:ext cx="5941450" cy="5965822"/>
        </p:xfrm>
        <a:graphic>
          <a:graphicData uri="http://schemas.openxmlformats.org/drawingml/2006/table">
            <a:tbl>
              <a:tblPr firstRow="1" firstCol="1" bandRow="1"/>
              <a:tblGrid>
                <a:gridCol w="961479"/>
                <a:gridCol w="2533746"/>
                <a:gridCol w="611402"/>
                <a:gridCol w="1834823"/>
              </a:tblGrid>
              <a:tr h="205718">
                <a:tc gridSpan="4">
                  <a:txBody>
                    <a:bodyPr/>
                    <a:lstStyle/>
                    <a:p>
                      <a:pPr>
                        <a:lnSpc>
                          <a:spcPct val="107000"/>
                        </a:lnSpc>
                        <a:spcBef>
                          <a:spcPts val="600"/>
                        </a:spcBef>
                        <a:spcAft>
                          <a:spcPts val="0"/>
                        </a:spcAft>
                      </a:pPr>
                      <a:r>
                        <a:rPr lang="en-GB" sz="1100" i="1">
                          <a:effectLst/>
                          <a:latin typeface="Calibri" panose="020F0502020204030204" pitchFamily="34" charset="0"/>
                          <a:ea typeface="Times New Roman" panose="02020603050405020304" pitchFamily="18" charset="0"/>
                          <a:cs typeface="Times New Roman" panose="02020603050405020304" pitchFamily="18" charset="0"/>
                        </a:rPr>
                        <a:t>COVID-19 LOCKDOWN FROM 23 MARCH</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r>
              <a:tr h="205718">
                <a:tc>
                  <a:txBody>
                    <a:bodyPr/>
                    <a:lstStyle/>
                    <a:p>
                      <a:pPr algn="ctr">
                        <a:lnSpc>
                          <a:spcPct val="107000"/>
                        </a:lnSpc>
                        <a:spcBef>
                          <a:spcPts val="600"/>
                        </a:spcBef>
                        <a:spcAft>
                          <a:spcPts val="600"/>
                        </a:spcAft>
                      </a:pPr>
                      <a:r>
                        <a:rPr lang="en-GB" sz="1100" b="1">
                          <a:effectLst/>
                          <a:latin typeface="Calibri" panose="020F0502020204030204" pitchFamily="34" charset="0"/>
                          <a:ea typeface="Times New Roman" panose="02020603050405020304" pitchFamily="18" charset="0"/>
                          <a:cs typeface="Times New Roman" panose="02020603050405020304" pitchFamily="18" charset="0"/>
                        </a:rPr>
                        <a:t>Date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GB" sz="1100" b="1">
                          <a:effectLst/>
                          <a:latin typeface="Calibri" panose="020F0502020204030204" pitchFamily="34" charset="0"/>
                          <a:ea typeface="Times New Roman" panose="02020603050405020304" pitchFamily="18" charset="0"/>
                          <a:cs typeface="Times New Roman" panose="02020603050405020304" pitchFamily="18" charset="0"/>
                        </a:rPr>
                        <a:t>Recipient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GB" sz="1100" b="1">
                          <a:effectLst/>
                          <a:latin typeface="Calibri" panose="020F0502020204030204" pitchFamily="34" charset="0"/>
                          <a:ea typeface="Times New Roman" panose="02020603050405020304" pitchFamily="18" charset="0"/>
                          <a:cs typeface="Times New Roman" panose="02020603050405020304" pitchFamily="18" charset="0"/>
                        </a:rPr>
                        <a:t>Ack?</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GB" sz="1100" b="1">
                          <a:effectLst/>
                          <a:latin typeface="Calibri" panose="020F0502020204030204" pitchFamily="34" charset="0"/>
                          <a:ea typeface="Times New Roman" panose="02020603050405020304" pitchFamily="18" charset="0"/>
                          <a:cs typeface="Times New Roman" panose="02020603050405020304" pitchFamily="18" charset="0"/>
                        </a:rPr>
                        <a:t>Response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2872">
                <a:tc>
                  <a:txBody>
                    <a:bodyPr/>
                    <a:lstStyle/>
                    <a:p>
                      <a:pP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2/6/20</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PA to Prof Myles Allen, Professor of Geosystem Science, Oxford University Environmental Change Institute (identified by Michelle Cain)</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1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154">
                <a:tc>
                  <a:txBody>
                    <a:bodyPr/>
                    <a:lstStyle/>
                    <a:p>
                      <a:pP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4/6/20</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Website request to take part in National Food Conversation</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effectLst/>
                          <a:latin typeface="Wingdings" panose="05000000000000000000" pitchFamily="2" charset="2"/>
                          <a:ea typeface="Times New Roman" panose="02020603050405020304" pitchFamily="18" charset="0"/>
                          <a:cs typeface="Times New Roman" panose="02020603050405020304" pitchFamily="18" charset="0"/>
                        </a:rPr>
                        <a:t>ü</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Work of Food Strategy Team temporarily paused owing to Covid-19</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36">
                <a:tc>
                  <a:txBody>
                    <a:bodyPr/>
                    <a:lstStyle/>
                    <a:p>
                      <a:pP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28/7/20</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Jeremy Hunt, MP for my constituency, SW Surrey</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effectLst/>
                          <a:latin typeface="Wingdings" panose="05000000000000000000" pitchFamily="2" charset="2"/>
                          <a:ea typeface="Times New Roman" panose="02020603050405020304" pitchFamily="18" charset="0"/>
                          <a:cs typeface="Times New Roman" panose="02020603050405020304" pitchFamily="18" charset="0"/>
                        </a:rPr>
                        <a:t>ü</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Email being forwarded to Environment Secretary</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18">
                <a:tc>
                  <a:txBody>
                    <a:bodyPr/>
                    <a:lstStyle/>
                    <a:p>
                      <a:pP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 </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(forwarded to Environment Secretary)</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18">
                <a:tc>
                  <a:txBody>
                    <a:bodyPr/>
                    <a:lstStyle/>
                    <a:p>
                      <a:pP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14/9/20</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Chaser to Jeremy Hunt re above</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18">
                <a:tc>
                  <a:txBody>
                    <a:bodyPr/>
                    <a:lstStyle/>
                    <a:p>
                      <a:pP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2/11/20</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Further chaser to Jeremy Hunt re above</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36">
                <a:tc>
                  <a:txBody>
                    <a:bodyPr/>
                    <a:lstStyle/>
                    <a:p>
                      <a:pPr>
                        <a:lnSpc>
                          <a:spcPct val="107000"/>
                        </a:lnSpc>
                        <a:spcBef>
                          <a:spcPts val="600"/>
                        </a:spcBef>
                        <a:spcAft>
                          <a:spcPts val="0"/>
                        </a:spcAft>
                      </a:pPr>
                      <a:r>
                        <a:rPr lang="en-GB" sz="1100" b="1">
                          <a:effectLst/>
                          <a:latin typeface="Calibri" panose="020F0502020204030204" pitchFamily="34" charset="0"/>
                          <a:ea typeface="Times New Roman" panose="02020603050405020304" pitchFamily="18" charset="0"/>
                          <a:cs typeface="Times New Roman" panose="02020603050405020304" pitchFamily="18" charset="0"/>
                        </a:rPr>
                        <a:t>3/2/21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Bef>
                          <a:spcPts val="600"/>
                        </a:spcBef>
                        <a:spcAft>
                          <a:spcPts val="0"/>
                        </a:spcAft>
                      </a:pPr>
                      <a:r>
                        <a:rPr lang="en-GB" sz="1100" b="1">
                          <a:effectLst/>
                          <a:latin typeface="Calibri" panose="020F0502020204030204" pitchFamily="34" charset="0"/>
                          <a:ea typeface="Times New Roman" panose="02020603050405020304" pitchFamily="18" charset="0"/>
                          <a:cs typeface="Times New Roman" panose="02020603050405020304" pitchFamily="18" charset="0"/>
                        </a:rPr>
                        <a:t>Final note to Jeremy Hunt giving up hope</a:t>
                      </a:r>
                      <a:r>
                        <a:rPr lang="en-GB" sz="1100">
                          <a:effectLst/>
                          <a:latin typeface="Calibri" panose="020F0502020204030204" pitchFamily="34" charset="0"/>
                          <a:ea typeface="Times New Roman" panose="02020603050405020304" pitchFamily="18" charset="0"/>
                          <a:cs typeface="Times New Roman" panose="02020603050405020304" pitchFamily="18" charset="0"/>
                        </a:rPr>
                        <a:t> of response from Envir</a:t>
                      </a:r>
                      <a:r>
                        <a:rPr lang="en-GB" sz="110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100">
                          <a:effectLst/>
                          <a:latin typeface="Calibri" panose="020F0502020204030204" pitchFamily="34" charset="0"/>
                          <a:ea typeface="Times New Roman" panose="02020603050405020304" pitchFamily="18" charset="0"/>
                          <a:cs typeface="Times New Roman" panose="02020603050405020304" pitchFamily="18" charset="0"/>
                        </a:rPr>
                        <a:t>t Secretary</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effectLst/>
                          <a:latin typeface="Wingdings" panose="05000000000000000000" pitchFamily="2" charset="2"/>
                          <a:ea typeface="Times New Roman" panose="02020603050405020304" pitchFamily="18" charset="0"/>
                          <a:cs typeface="Times New Roman" panose="02020603050405020304" pitchFamily="18" charset="0"/>
                        </a:rPr>
                        <a:t>ü</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Bef>
                          <a:spcPts val="600"/>
                        </a:spcBef>
                        <a:spcAft>
                          <a:spcPts val="0"/>
                        </a:spcAft>
                      </a:pPr>
                      <a:r>
                        <a:rPr lang="en-GB" sz="1100" b="1">
                          <a:effectLst/>
                          <a:latin typeface="Calibri" panose="020F0502020204030204" pitchFamily="34" charset="0"/>
                          <a:ea typeface="Times New Roman" panose="02020603050405020304" pitchFamily="18" charset="0"/>
                          <a:cs typeface="Times New Roman" panose="02020603050405020304" pitchFamily="18" charset="0"/>
                        </a:rPr>
                        <a:t>Letter from George Eustace dated 4 Jan rec</a:t>
                      </a:r>
                      <a:r>
                        <a:rPr lang="en-GB" sz="1100" b="1">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100" b="1">
                          <a:effectLst/>
                          <a:latin typeface="Calibri" panose="020F0502020204030204" pitchFamily="34" charset="0"/>
                          <a:ea typeface="Times New Roman" panose="02020603050405020304" pitchFamily="18" charset="0"/>
                          <a:cs typeface="Times New Roman" panose="02020603050405020304" pitchFamily="18" charset="0"/>
                        </a:rPr>
                        <a:t>d  5 Feb</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205718">
                <a:tc>
                  <a:txBody>
                    <a:bodyPr/>
                    <a:lstStyle/>
                    <a:p>
                      <a:pP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7/9/20</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Bef>
                          <a:spcPts val="600"/>
                        </a:spcBef>
                        <a:spcAft>
                          <a:spcPts val="0"/>
                        </a:spcAft>
                      </a:pPr>
                      <a:r>
                        <a:rPr lang="en-GB" sz="1100" b="1" i="1" dirty="0">
                          <a:effectLst/>
                          <a:latin typeface="Calibri" panose="020F0502020204030204" pitchFamily="34" charset="0"/>
                          <a:ea typeface="Times New Roman" panose="02020603050405020304" pitchFamily="18" charset="0"/>
                          <a:cs typeface="Times New Roman" panose="02020603050405020304" pitchFamily="18" charset="0"/>
                        </a:rPr>
                        <a:t>Farnham Herald</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effectLst/>
                          <a:latin typeface="Wingdings" panose="05000000000000000000" pitchFamily="2" charset="2"/>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Bef>
                          <a:spcPts val="600"/>
                        </a:spcBef>
                        <a:spcAft>
                          <a:spcPts val="0"/>
                        </a:spcAft>
                      </a:pPr>
                      <a:r>
                        <a:rPr lang="en-GB" sz="1100" b="1">
                          <a:effectLst/>
                          <a:latin typeface="Calibri" panose="020F0502020204030204" pitchFamily="34" charset="0"/>
                          <a:ea typeface="Times New Roman" panose="02020603050405020304" pitchFamily="18" charset="0"/>
                          <a:cs typeface="Times New Roman" panose="02020603050405020304" pitchFamily="18" charset="0"/>
                        </a:rPr>
                        <a:t>Published 17/9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617154">
                <a:tc>
                  <a:txBody>
                    <a:bodyPr/>
                    <a:lstStyle/>
                    <a:p>
                      <a:pP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October 2020</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Exchange with Colin Shearn, local Climate Activist </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effectLst/>
                          <a:latin typeface="Wingdings" panose="05000000000000000000" pitchFamily="2" charset="2"/>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Several messages back and forth. My argument not accepted</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18">
                <a:tc>
                  <a:txBody>
                    <a:bodyPr/>
                    <a:lstStyle/>
                    <a:p>
                      <a:pP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14/11/20</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BBC </a:t>
                      </a:r>
                      <a:r>
                        <a:rPr lang="en-GB" sz="1100" i="1">
                          <a:effectLst/>
                          <a:latin typeface="Calibri" panose="020F0502020204030204" pitchFamily="34" charset="0"/>
                          <a:ea typeface="Times New Roman" panose="02020603050405020304" pitchFamily="18" charset="0"/>
                          <a:cs typeface="Times New Roman" panose="02020603050405020304" pitchFamily="18" charset="0"/>
                        </a:rPr>
                        <a:t>Farming Today</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effectLst/>
                          <a:latin typeface="Wingdings" panose="05000000000000000000" pitchFamily="2" charset="2"/>
                          <a:ea typeface="Times New Roman" panose="02020603050405020304" pitchFamily="18" charset="0"/>
                          <a:cs typeface="Times New Roman" panose="02020603050405020304" pitchFamily="18" charset="0"/>
                        </a:rPr>
                        <a:t>ü</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154">
                <a:tc>
                  <a:txBody>
                    <a:bodyPr/>
                    <a:lstStyle/>
                    <a:p>
                      <a:pP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28/11/20</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Harriet Bartlett, Postgrad Student in Cambridge University Zoology Dept (featured in </a:t>
                      </a:r>
                      <a:r>
                        <a:rPr lang="en-GB" sz="1100" i="1">
                          <a:effectLst/>
                          <a:latin typeface="Calibri" panose="020F0502020204030204" pitchFamily="34" charset="0"/>
                          <a:ea typeface="Times New Roman" panose="02020603050405020304" pitchFamily="18" charset="0"/>
                          <a:cs typeface="Times New Roman" panose="02020603050405020304" pitchFamily="18" charset="0"/>
                        </a:rPr>
                        <a:t>Farming Today</a:t>
                      </a:r>
                      <a:r>
                        <a:rPr lang="en-GB" sz="1100">
                          <a:effectLst/>
                          <a:latin typeface="Calibri" panose="020F0502020204030204" pitchFamily="34" charset="0"/>
                          <a:ea typeface="Times New Roman" panose="02020603050405020304" pitchFamily="18" charset="0"/>
                          <a:cs typeface="Times New Roman" panose="02020603050405020304" pitchFamily="18" charset="0"/>
                        </a:rPr>
                        <a:t> broadcast)</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36">
                <a:tc>
                  <a:txBody>
                    <a:bodyPr/>
                    <a:lstStyle/>
                    <a:p>
                      <a:pP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1/12/20</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Bef>
                          <a:spcPts val="600"/>
                        </a:spcBef>
                        <a:spcAft>
                          <a:spcPts val="0"/>
                        </a:spcAft>
                      </a:pPr>
                      <a:r>
                        <a:rPr lang="en-GB" sz="1100" b="1">
                          <a:effectLst/>
                          <a:latin typeface="Calibri" panose="020F0502020204030204" pitchFamily="34" charset="0"/>
                          <a:ea typeface="Times New Roman" panose="02020603050405020304" pitchFamily="18" charset="0"/>
                          <a:cs typeface="Times New Roman" panose="02020603050405020304" pitchFamily="18" charset="0"/>
                        </a:rPr>
                        <a:t>Hardcopy letter to Minette Batters</a:t>
                      </a:r>
                      <a:r>
                        <a:rPr lang="en-GB" sz="1100">
                          <a:effectLst/>
                          <a:latin typeface="Calibri" panose="020F0502020204030204" pitchFamily="34" charset="0"/>
                          <a:ea typeface="Times New Roman" panose="02020603050405020304" pitchFamily="18" charset="0"/>
                          <a:cs typeface="Times New Roman" panose="02020603050405020304" pitchFamily="18" charset="0"/>
                        </a:rPr>
                        <a:t>, President, National Farmers Union</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effectLst/>
                          <a:latin typeface="Wingdings" panose="05000000000000000000" pitchFamily="2" charset="2"/>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Bef>
                          <a:spcPts val="600"/>
                        </a:spcBef>
                        <a:spcAft>
                          <a:spcPts val="0"/>
                        </a:spcAft>
                      </a:pPr>
                      <a:r>
                        <a:rPr lang="en-GB" sz="1100" b="1">
                          <a:effectLst/>
                          <a:latin typeface="Calibri" panose="020F0502020204030204" pitchFamily="34" charset="0"/>
                          <a:ea typeface="Times New Roman" panose="02020603050405020304" pitchFamily="18" charset="0"/>
                          <a:cs typeface="Times New Roman" panose="02020603050405020304" pitchFamily="18" charset="0"/>
                        </a:rPr>
                        <a:t>Reply by both email and letter</a:t>
                      </a:r>
                      <a:r>
                        <a:rPr lang="en-GB" sz="1100">
                          <a:effectLst/>
                          <a:latin typeface="Calibri" panose="020F0502020204030204" pitchFamily="34" charset="0"/>
                          <a:ea typeface="Times New Roman" panose="02020603050405020304" pitchFamily="18" charset="0"/>
                          <a:cs typeface="Times New Roman" panose="02020603050405020304" pitchFamily="18" charset="0"/>
                        </a:rPr>
                        <a:t> 8/12/20</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617154">
                <a:tc>
                  <a:txBody>
                    <a:bodyPr/>
                    <a:lstStyle/>
                    <a:p>
                      <a:pPr>
                        <a:lnSpc>
                          <a:spcPct val="107000"/>
                        </a:lnSpc>
                        <a:spcBef>
                          <a:spcPts val="600"/>
                        </a:spcBef>
                        <a:spcAft>
                          <a:spcPts val="0"/>
                        </a:spcAft>
                      </a:pPr>
                      <a:r>
                        <a:rPr lang="en-GB" sz="1100">
                          <a:effectLst/>
                          <a:latin typeface="Calibri" panose="020F0502020204030204" pitchFamily="34" charset="0"/>
                          <a:ea typeface="Times New Roman" panose="02020603050405020304" pitchFamily="18" charset="0"/>
                          <a:cs typeface="Times New Roman" panose="02020603050405020304" pitchFamily="18" charset="0"/>
                        </a:rPr>
                        <a:t>9/12/20</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Bef>
                          <a:spcPts val="600"/>
                        </a:spcBef>
                        <a:spcAft>
                          <a:spcPts val="0"/>
                        </a:spcAft>
                      </a:pPr>
                      <a:r>
                        <a:rPr lang="en-GB" sz="1100" b="1">
                          <a:effectLst/>
                          <a:latin typeface="Calibri" panose="020F0502020204030204" pitchFamily="34" charset="0"/>
                          <a:ea typeface="Times New Roman" panose="02020603050405020304" pitchFamily="18" charset="0"/>
                          <a:cs typeface="Times New Roman" panose="02020603050405020304" pitchFamily="18" charset="0"/>
                        </a:rPr>
                        <a:t>Follow-up email to Gill Thompson</a:t>
                      </a:r>
                      <a:r>
                        <a:rPr lang="en-GB" sz="1100">
                          <a:effectLst/>
                          <a:latin typeface="Calibri" panose="020F0502020204030204" pitchFamily="34" charset="0"/>
                          <a:ea typeface="Times New Roman" panose="02020603050405020304" pitchFamily="18" charset="0"/>
                          <a:cs typeface="Times New Roman" panose="02020603050405020304" pitchFamily="18" charset="0"/>
                        </a:rPr>
                        <a:t> of NFU, with suggested amendment to greenhouse gas emission diagram</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100">
                          <a:effectLst/>
                          <a:latin typeface="Wingdings" panose="05000000000000000000" pitchFamily="2" charset="2"/>
                          <a:ea typeface="Times New Roman" panose="02020603050405020304" pitchFamily="18" charset="0"/>
                          <a:cs typeface="Times New Roman" panose="02020603050405020304" pitchFamily="18" charset="0"/>
                        </a:rPr>
                        <a:t>ü</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Bef>
                          <a:spcPts val="600"/>
                        </a:spcBef>
                        <a:spcAft>
                          <a:spcPts val="0"/>
                        </a:spcAft>
                      </a:pPr>
                      <a:r>
                        <a:rPr lang="en-GB" sz="1100" b="1" dirty="0">
                          <a:effectLst/>
                          <a:latin typeface="Calibri" panose="020F0502020204030204" pitchFamily="34" charset="0"/>
                          <a:ea typeface="Times New Roman" panose="02020603050405020304" pitchFamily="18" charset="0"/>
                          <a:cs typeface="Times New Roman" panose="02020603050405020304" pitchFamily="18" charset="0"/>
                        </a:rPr>
                        <a:t>Acknowledged and forwarded</a:t>
                      </a: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to Ms Batters and other colleagues </a:t>
                      </a:r>
                    </a:p>
                  </a:txBody>
                  <a:tcPr marL="57363" marR="57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bl>
          </a:graphicData>
        </a:graphic>
      </p:graphicFrame>
    </p:spTree>
    <p:extLst>
      <p:ext uri="{BB962C8B-B14F-4D97-AF65-F5344CB8AC3E}">
        <p14:creationId xmlns:p14="http://schemas.microsoft.com/office/powerpoint/2010/main" val="38683283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89020298"/>
              </p:ext>
            </p:extLst>
          </p:nvPr>
        </p:nvGraphicFramePr>
        <p:xfrm>
          <a:off x="1063625" y="501394"/>
          <a:ext cx="7121525" cy="5594606"/>
        </p:xfrm>
        <a:graphic>
          <a:graphicData uri="http://schemas.openxmlformats.org/drawingml/2006/table">
            <a:tbl>
              <a:tblPr firstRow="1" firstCol="1" bandRow="1"/>
              <a:tblGrid>
                <a:gridCol w="1152446"/>
                <a:gridCol w="3036991"/>
                <a:gridCol w="732837"/>
                <a:gridCol w="2199251"/>
              </a:tblGrid>
              <a:tr h="240531">
                <a:tc>
                  <a:txBody>
                    <a:bodyPr/>
                    <a:lstStyle/>
                    <a:p>
                      <a:pPr algn="ctr">
                        <a:lnSpc>
                          <a:spcPct val="107000"/>
                        </a:lnSpc>
                        <a:spcBef>
                          <a:spcPts val="600"/>
                        </a:spcBef>
                        <a:spcAft>
                          <a:spcPts val="600"/>
                        </a:spcAft>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Date</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GB" sz="1200" b="1">
                          <a:effectLst/>
                          <a:latin typeface="Calibri" panose="020F0502020204030204" pitchFamily="34" charset="0"/>
                          <a:ea typeface="Times New Roman" panose="02020603050405020304" pitchFamily="18" charset="0"/>
                          <a:cs typeface="Times New Roman" panose="02020603050405020304" pitchFamily="18" charset="0"/>
                        </a:rPr>
                        <a:t>Recipient</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GB" sz="1200" b="1">
                          <a:effectLst/>
                          <a:latin typeface="Calibri" panose="020F0502020204030204" pitchFamily="34" charset="0"/>
                          <a:ea typeface="Times New Roman" panose="02020603050405020304" pitchFamily="18" charset="0"/>
                          <a:cs typeface="Times New Roman" panose="02020603050405020304" pitchFamily="18" charset="0"/>
                        </a:rPr>
                        <a:t>Ack?</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GB" sz="1200" b="1">
                          <a:effectLst/>
                          <a:latin typeface="Calibri" panose="020F0502020204030204" pitchFamily="34" charset="0"/>
                          <a:ea typeface="Times New Roman" panose="02020603050405020304" pitchFamily="18" charset="0"/>
                          <a:cs typeface="Times New Roman" panose="02020603050405020304" pitchFamily="18" charset="0"/>
                        </a:rPr>
                        <a:t>Response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531">
                <a:tc>
                  <a:txBody>
                    <a:bodyPr/>
                    <a:lstStyle/>
                    <a:p>
                      <a:pPr>
                        <a:lnSpc>
                          <a:spcPct val="107000"/>
                        </a:lnSpc>
                        <a:spcBef>
                          <a:spcPts val="600"/>
                        </a:spcBef>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3/2/21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Email to defra.helpline@defra.gov.uk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200">
                          <a:effectLst/>
                          <a:latin typeface="Wingdings" panose="05000000000000000000" pitchFamily="2" charset="2"/>
                          <a:ea typeface="Times New Roman" panose="02020603050405020304" pitchFamily="18" charset="0"/>
                          <a:cs typeface="Times New Roman" panose="02020603050405020304" pitchFamily="18" charset="0"/>
                        </a:rPr>
                        <a:t>ü</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2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en-GB" sz="1200" b="1">
                          <a:effectLst/>
                          <a:latin typeface="Calibri" panose="020F0502020204030204" pitchFamily="34" charset="0"/>
                          <a:ea typeface="Times New Roman" panose="02020603050405020304" pitchFamily="18" charset="0"/>
                          <a:cs typeface="Times New Roman" panose="02020603050405020304" pitchFamily="18" charset="0"/>
                        </a:rPr>
                        <a:t> </a:t>
                      </a:r>
                      <a:r>
                        <a:rPr lang="en-GB" sz="1200">
                          <a:effectLst/>
                          <a:latin typeface="Calibri" panose="020F0502020204030204" pitchFamily="34" charset="0"/>
                          <a:ea typeface="Times New Roman" panose="02020603050405020304" pitchFamily="18" charset="0"/>
                          <a:cs typeface="Times New Roman" panose="02020603050405020304" pitchFamily="18" charset="0"/>
                        </a:rPr>
                        <a:t>so follow-up sent 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060">
                <a:tc>
                  <a:txBody>
                    <a:bodyPr/>
                    <a:lstStyle/>
                    <a:p>
                      <a:pPr>
                        <a:lnSpc>
                          <a:spcPct val="107000"/>
                        </a:lnSpc>
                        <a:spcBef>
                          <a:spcPts val="600"/>
                        </a:spcBef>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1/3/21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Email to Bill Gates at Bill and Melinda Gates foundation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2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060">
                <a:tc>
                  <a:txBody>
                    <a:bodyPr/>
                    <a:lstStyle/>
                    <a:p>
                      <a:pPr>
                        <a:lnSpc>
                          <a:spcPct val="107000"/>
                        </a:lnSpc>
                        <a:spcBef>
                          <a:spcPts val="600"/>
                        </a:spcBef>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22/3/21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500-character message to Bill and Melinda Gates foundation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2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531">
                <a:tc>
                  <a:txBody>
                    <a:bodyPr/>
                    <a:lstStyle/>
                    <a:p>
                      <a:pPr>
                        <a:lnSpc>
                          <a:spcPct val="107000"/>
                        </a:lnSpc>
                        <a:spcBef>
                          <a:spcPts val="600"/>
                        </a:spcBef>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5/4/21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Follow-up to defra.helpline@defra.gov.uk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200">
                          <a:effectLst/>
                          <a:latin typeface="Wingdings" panose="05000000000000000000" pitchFamily="2" charset="2"/>
                          <a:ea typeface="Times New Roman" panose="02020603050405020304" pitchFamily="18" charset="0"/>
                          <a:cs typeface="Times New Roman" panose="02020603050405020304" pitchFamily="18" charset="0"/>
                        </a:rPr>
                        <a:t>ü</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2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3001">
                <a:tc>
                  <a:txBody>
                    <a:bodyPr/>
                    <a:lstStyle/>
                    <a:p>
                      <a:pPr>
                        <a:lnSpc>
                          <a:spcPct val="107000"/>
                        </a:lnSpc>
                        <a:spcBef>
                          <a:spcPts val="600"/>
                        </a:spcBef>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3/6/21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Bef>
                          <a:spcPts val="600"/>
                        </a:spcBef>
                        <a:spcAft>
                          <a:spcPts val="0"/>
                        </a:spcAft>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Email to Jeremy Hunt </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requesting COP26 be used to insist on use of GWP* in greenhouse gas comparison studies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Bef>
                          <a:spcPts val="600"/>
                        </a:spcBef>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Bef>
                          <a:spcPts val="600"/>
                        </a:spcBef>
                        <a:spcAft>
                          <a:spcPts val="0"/>
                        </a:spcAft>
                      </a:pPr>
                      <a:r>
                        <a:rPr lang="en-GB" sz="900">
                          <a:effectLst/>
                          <a:latin typeface="Calibri" panose="020F0502020204030204" pitchFamily="34" charset="0"/>
                          <a:ea typeface="Times New Roman" panose="02020603050405020304" pitchFamily="18" charset="0"/>
                          <a:cs typeface="Calibri" panose="020F0502020204030204" pitchFamily="34" charset="0"/>
                        </a:rPr>
                        <a:t>Chased 15/6; then </a:t>
                      </a:r>
                      <a:r>
                        <a:rPr lang="en-GB" sz="1200">
                          <a:effectLst/>
                          <a:latin typeface="Wingdings" panose="05000000000000000000" pitchFamily="2" charset="2"/>
                          <a:ea typeface="Times New Roman" panose="02020603050405020304" pitchFamily="18" charset="0"/>
                          <a:cs typeface="Calibri" panose="020F0502020204030204" pitchFamily="34" charset="0"/>
                        </a:rPr>
                        <a:t>ü</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Bef>
                          <a:spcPts val="600"/>
                        </a:spcBef>
                        <a:spcAft>
                          <a:spcPts val="0"/>
                        </a:spcAft>
                      </a:pPr>
                      <a:r>
                        <a:rPr lang="en-GB" sz="1200" b="1">
                          <a:effectLst/>
                          <a:latin typeface="Calibri" panose="020F0502020204030204" pitchFamily="34" charset="0"/>
                          <a:ea typeface="Times New Roman" panose="02020603050405020304" pitchFamily="18" charset="0"/>
                          <a:cs typeface="Times New Roman" panose="02020603050405020304" pitchFamily="18" charset="0"/>
                        </a:rPr>
                        <a:t>Reply received 5 Aug 2021 </a:t>
                      </a:r>
                      <a:r>
                        <a:rPr lang="en-GB" sz="1200">
                          <a:effectLst/>
                          <a:latin typeface="Calibri" panose="020F0502020204030204" pitchFamily="34" charset="0"/>
                          <a:ea typeface="Times New Roman" panose="02020603050405020304" pitchFamily="18" charset="0"/>
                          <a:cs typeface="Times New Roman" panose="02020603050405020304" pitchFamily="18" charset="0"/>
                        </a:rPr>
                        <a:t>from Alok Sharma via Jeremy Hunt</a:t>
                      </a: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200">
                          <a:effectLst/>
                          <a:latin typeface="Calibri" panose="020F0502020204030204" pitchFamily="34" charset="0"/>
                          <a:ea typeface="Times New Roman" panose="02020603050405020304" pitchFamily="18" charset="0"/>
                          <a:cs typeface="Times New Roman" panose="02020603050405020304" pitchFamily="18" charset="0"/>
                        </a:rPr>
                        <a:t>s office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240531">
                <a:tc>
                  <a:txBody>
                    <a:bodyPr/>
                    <a:lstStyle/>
                    <a:p>
                      <a:pPr>
                        <a:lnSpc>
                          <a:spcPct val="107000"/>
                        </a:lnSpc>
                        <a:spcBef>
                          <a:spcPts val="600"/>
                        </a:spcBef>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3/6/21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Email to Nature Friendly Farming Network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2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887">
                <a:tc>
                  <a:txBody>
                    <a:bodyPr/>
                    <a:lstStyle/>
                    <a:p>
                      <a:pPr>
                        <a:lnSpc>
                          <a:spcPct val="107000"/>
                        </a:lnSpc>
                        <a:spcBef>
                          <a:spcPts val="600"/>
                        </a:spcBef>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200">
                          <a:effectLst/>
                          <a:latin typeface="Wingdings" panose="05000000000000000000" pitchFamily="2" charset="2"/>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200" b="1">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3763">
                <a:tc>
                  <a:txBody>
                    <a:bodyPr/>
                    <a:lstStyle/>
                    <a:p>
                      <a:pPr>
                        <a:lnSpc>
                          <a:spcPct val="107000"/>
                        </a:lnSpc>
                        <a:spcBef>
                          <a:spcPts val="600"/>
                        </a:spcBef>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8/6/22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Email to Jeremy Hunt requesting he attend Nature Friendly Farming</a:t>
                      </a: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200">
                          <a:effectLst/>
                          <a:latin typeface="Calibri" panose="020F0502020204030204" pitchFamily="34" charset="0"/>
                          <a:ea typeface="Times New Roman" panose="02020603050405020304" pitchFamily="18" charset="0"/>
                          <a:cs typeface="Times New Roman" panose="02020603050405020304" pitchFamily="18" charset="0"/>
                        </a:rPr>
                        <a:t>s drop-in event at Parliament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2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600"/>
                        </a:spcBef>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Maybe felt no explicit ack. req</a:t>
                      </a: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200">
                          <a:effectLst/>
                          <a:latin typeface="Calibri" panose="020F0502020204030204" pitchFamily="34" charset="0"/>
                          <a:ea typeface="Times New Roman" panose="02020603050405020304" pitchFamily="18" charset="0"/>
                          <a:cs typeface="Times New Roman" panose="02020603050405020304" pitchFamily="18" charset="0"/>
                        </a:rPr>
                        <a:t>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1591">
                <a:tc>
                  <a:txBody>
                    <a:bodyPr/>
                    <a:lstStyle/>
                    <a:p>
                      <a:pPr>
                        <a:lnSpc>
                          <a:spcPct val="107000"/>
                        </a:lnSpc>
                        <a:spcBef>
                          <a:spcPts val="600"/>
                        </a:spcBef>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18/7/22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Email to Dr Giles Yeo, Research Associate at Cambridge and presenter of BBC Radio 4 programme </a:t>
                      </a: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200">
                          <a:effectLst/>
                          <a:latin typeface="Calibri" panose="020F0502020204030204" pitchFamily="34" charset="0"/>
                          <a:ea typeface="Times New Roman" panose="02020603050405020304" pitchFamily="18" charset="0"/>
                          <a:cs typeface="Times New Roman" panose="02020603050405020304" pitchFamily="18" charset="0"/>
                        </a:rPr>
                        <a:t>Plant-based Promises</a:t>
                      </a: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2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060">
                <a:tc>
                  <a:txBody>
                    <a:bodyPr/>
                    <a:lstStyle/>
                    <a:p>
                      <a:pPr>
                        <a:lnSpc>
                          <a:spcPct val="107000"/>
                        </a:lnSpc>
                        <a:spcBef>
                          <a:spcPts val="600"/>
                        </a:spcBef>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8/11/22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Email to Nature Friendly Farming Network re report </a:t>
                      </a: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200">
                          <a:effectLst/>
                          <a:latin typeface="Calibri" panose="020F0502020204030204" pitchFamily="34" charset="0"/>
                          <a:ea typeface="Times New Roman" panose="02020603050405020304" pitchFamily="18" charset="0"/>
                          <a:cs typeface="Times New Roman" panose="02020603050405020304" pitchFamily="18" charset="0"/>
                        </a:rPr>
                        <a:t>Rethink Food </a:t>
                      </a: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200">
                          <a:effectLst/>
                          <a:latin typeface="Calibri" panose="020F0502020204030204" pitchFamily="34" charset="0"/>
                          <a:ea typeface="Times New Roman" panose="02020603050405020304" pitchFamily="18" charset="0"/>
                          <a:cs typeface="Times New Roman" panose="02020603050405020304" pitchFamily="18" charset="0"/>
                        </a:rPr>
                        <a:t> a Plan for Action</a:t>
                      </a: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GB" sz="1200">
                          <a:effectLst/>
                          <a:latin typeface="Wingdings" panose="05000000000000000000" pitchFamily="2" charset="2"/>
                          <a:ea typeface="Times New Roman" panose="02020603050405020304" pitchFamily="18" charset="0"/>
                          <a:cs typeface="Times New Roman" panose="02020603050405020304" pitchFamily="18" charset="0"/>
                        </a:rPr>
                        <a:t>ü</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0"/>
                        </a:spcAft>
                      </a:pPr>
                      <a:r>
                        <a:rPr lang="en-GB" sz="1200" b="1">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060">
                <a:tc>
                  <a:txBody>
                    <a:bodyPr/>
                    <a:lstStyle/>
                    <a:p>
                      <a:pPr>
                        <a:lnSpc>
                          <a:spcPct val="107000"/>
                        </a:lnSpc>
                        <a:spcBef>
                          <a:spcPts val="600"/>
                        </a:spcBef>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14/2/23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Bef>
                          <a:spcPts val="600"/>
                        </a:spcBef>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Email to Yeo Valley following their Carbon Footprint Accreditation initiative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07000"/>
                        </a:lnSpc>
                        <a:spcBef>
                          <a:spcPts val="600"/>
                        </a:spcBef>
                        <a:spcAft>
                          <a:spcPts val="0"/>
                        </a:spcAft>
                      </a:pPr>
                      <a:r>
                        <a:rPr lang="en-GB" sz="1200">
                          <a:effectLst/>
                          <a:latin typeface="Wingdings" panose="05000000000000000000" pitchFamily="2" charset="2"/>
                          <a:ea typeface="Times New Roman" panose="02020603050405020304" pitchFamily="18" charset="0"/>
                          <a:cs typeface="Times New Roman" panose="02020603050405020304" pitchFamily="18" charset="0"/>
                        </a:rPr>
                        <a:t>ü</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Bef>
                          <a:spcPts val="600"/>
                        </a:spcBef>
                        <a:spcAft>
                          <a:spcPts val="0"/>
                        </a:spcAft>
                      </a:pPr>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Brief reply received 31/3</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r>
            </a:tbl>
          </a:graphicData>
        </a:graphic>
      </p:graphicFrame>
      <p:sp>
        <p:nvSpPr>
          <p:cNvPr id="3" name="Rectangle 1"/>
          <p:cNvSpPr>
            <a:spLocks noChangeArrowheads="1"/>
          </p:cNvSpPr>
          <p:nvPr/>
        </p:nvSpPr>
        <p:spPr bwMode="auto">
          <a:xfrm>
            <a:off x="1377950" y="1025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72403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UK annual consumption (millions of tons)</a:t>
            </a:r>
            <a:endParaRPr lang="en-GB" dirty="0"/>
          </a:p>
        </p:txBody>
      </p:sp>
      <p:graphicFrame>
        <p:nvGraphicFramePr>
          <p:cNvPr id="3" name="Object 2"/>
          <p:cNvGraphicFramePr>
            <a:graphicFrameLocks noChangeAspect="1"/>
          </p:cNvGraphicFramePr>
          <p:nvPr>
            <p:extLst/>
          </p:nvPr>
        </p:nvGraphicFramePr>
        <p:xfrm>
          <a:off x="355175" y="928724"/>
          <a:ext cx="4016103" cy="4602280"/>
        </p:xfrm>
        <a:graphic>
          <a:graphicData uri="http://schemas.openxmlformats.org/presentationml/2006/ole">
            <mc:AlternateContent xmlns:mc="http://schemas.openxmlformats.org/markup-compatibility/2006">
              <mc:Choice xmlns:v="urn:schemas-microsoft-com:vml" Requires="v">
                <p:oleObj spid="_x0000_s5162" name="Worksheet" r:id="rId4" imgW="3616470" imgH="3192955" progId="Excel.Sheet.12">
                  <p:embed/>
                </p:oleObj>
              </mc:Choice>
              <mc:Fallback>
                <p:oleObj name="Worksheet" r:id="rId4" imgW="3616470" imgH="3192955" progId="Excel.Sheet.12">
                  <p:embed/>
                  <p:pic>
                    <p:nvPicPr>
                      <p:cNvPr id="0" name=""/>
                      <p:cNvPicPr/>
                      <p:nvPr/>
                    </p:nvPicPr>
                    <p:blipFill>
                      <a:blip r:embed="rId5"/>
                      <a:stretch>
                        <a:fillRect/>
                      </a:stretch>
                    </p:blipFill>
                    <p:spPr>
                      <a:xfrm>
                        <a:off x="355175" y="928724"/>
                        <a:ext cx="4016103" cy="4602280"/>
                      </a:xfrm>
                      <a:prstGeom prst="rect">
                        <a:avLst/>
                      </a:prstGeom>
                    </p:spPr>
                  </p:pic>
                </p:oleObj>
              </mc:Fallback>
            </mc:AlternateContent>
          </a:graphicData>
        </a:graphic>
      </p:graphicFrame>
      <p:graphicFrame>
        <p:nvGraphicFramePr>
          <p:cNvPr id="4" name="Object 3"/>
          <p:cNvGraphicFramePr>
            <a:graphicFrameLocks noChangeAspect="1"/>
          </p:cNvGraphicFramePr>
          <p:nvPr>
            <p:extLst/>
          </p:nvPr>
        </p:nvGraphicFramePr>
        <p:xfrm>
          <a:off x="4371278" y="1385926"/>
          <a:ext cx="4476858" cy="3420250"/>
        </p:xfrm>
        <a:graphic>
          <a:graphicData uri="http://schemas.openxmlformats.org/presentationml/2006/ole">
            <mc:AlternateContent xmlns:mc="http://schemas.openxmlformats.org/markup-compatibility/2006">
              <mc:Choice xmlns:v="urn:schemas-microsoft-com:vml" Requires="v">
                <p:oleObj spid="_x0000_s5163" name="Worksheet" r:id="rId6" imgW="3589108" imgH="2750859" progId="Excel.Sheet.12">
                  <p:embed/>
                </p:oleObj>
              </mc:Choice>
              <mc:Fallback>
                <p:oleObj name="Worksheet" r:id="rId6" imgW="3589108" imgH="2750859" progId="Excel.Sheet.12">
                  <p:embed/>
                  <p:pic>
                    <p:nvPicPr>
                      <p:cNvPr id="0" name=""/>
                      <p:cNvPicPr/>
                      <p:nvPr/>
                    </p:nvPicPr>
                    <p:blipFill>
                      <a:blip r:embed="rId7"/>
                      <a:stretch>
                        <a:fillRect/>
                      </a:stretch>
                    </p:blipFill>
                    <p:spPr>
                      <a:xfrm>
                        <a:off x="4371278" y="1385926"/>
                        <a:ext cx="4476858" cy="3420250"/>
                      </a:xfrm>
                      <a:prstGeom prst="rect">
                        <a:avLst/>
                      </a:prstGeom>
                    </p:spPr>
                  </p:pic>
                </p:oleObj>
              </mc:Fallback>
            </mc:AlternateContent>
          </a:graphicData>
        </a:graphic>
      </p:graphicFrame>
      <p:sp>
        <p:nvSpPr>
          <p:cNvPr id="5" name="TextBox 4"/>
          <p:cNvSpPr txBox="1"/>
          <p:nvPr/>
        </p:nvSpPr>
        <p:spPr>
          <a:xfrm>
            <a:off x="564158" y="5674559"/>
            <a:ext cx="5241073" cy="307777"/>
          </a:xfrm>
          <a:prstGeom prst="rect">
            <a:avLst/>
          </a:prstGeom>
          <a:noFill/>
        </p:spPr>
        <p:txBody>
          <a:bodyPr wrap="square" rtlCol="0">
            <a:spAutoFit/>
          </a:bodyPr>
          <a:lstStyle/>
          <a:p>
            <a:r>
              <a:rPr lang="en-GB" sz="1400" dirty="0" smtClean="0"/>
              <a:t>From: DEFRA Agriculture </a:t>
            </a:r>
            <a:r>
              <a:rPr lang="en-GB" sz="1400" dirty="0"/>
              <a:t>in the United Kingdom data </a:t>
            </a:r>
            <a:r>
              <a:rPr lang="en-GB" sz="1400" dirty="0" smtClean="0"/>
              <a:t>sets, July 2022</a:t>
            </a:r>
            <a:endParaRPr lang="en-GB" sz="1400" dirty="0"/>
          </a:p>
        </p:txBody>
      </p:sp>
    </p:spTree>
    <p:extLst>
      <p:ext uri="{BB962C8B-B14F-4D97-AF65-F5344CB8AC3E}">
        <p14:creationId xmlns:p14="http://schemas.microsoft.com/office/powerpoint/2010/main" val="2109785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1991305" y="2989340"/>
          <a:ext cx="5881455" cy="3532950"/>
        </p:xfrm>
        <a:graphic>
          <a:graphicData uri="http://schemas.openxmlformats.org/presentationml/2006/ole">
            <mc:AlternateContent xmlns:mc="http://schemas.openxmlformats.org/markup-compatibility/2006">
              <mc:Choice xmlns:v="urn:schemas-microsoft-com:vml" Requires="v">
                <p:oleObj spid="_x0000_s6188" name="Worksheet" r:id="rId4" imgW="4579542" imgH="2750859" progId="Excel.Sheet.12">
                  <p:embed/>
                </p:oleObj>
              </mc:Choice>
              <mc:Fallback>
                <p:oleObj name="Worksheet" r:id="rId4" imgW="4579542" imgH="2750859" progId="Excel.Sheet.12">
                  <p:embed/>
                  <p:pic>
                    <p:nvPicPr>
                      <p:cNvPr id="0" name=""/>
                      <p:cNvPicPr/>
                      <p:nvPr/>
                    </p:nvPicPr>
                    <p:blipFill>
                      <a:blip r:embed="rId5"/>
                      <a:stretch>
                        <a:fillRect/>
                      </a:stretch>
                    </p:blipFill>
                    <p:spPr>
                      <a:xfrm>
                        <a:off x="1991305" y="2989340"/>
                        <a:ext cx="5881455" cy="3532950"/>
                      </a:xfrm>
                      <a:prstGeom prst="rect">
                        <a:avLst/>
                      </a:prstGeom>
                    </p:spPr>
                  </p:pic>
                </p:oleObj>
              </mc:Fallback>
            </mc:AlternateContent>
          </a:graphicData>
        </a:graphic>
      </p:graphicFrame>
      <p:graphicFrame>
        <p:nvGraphicFramePr>
          <p:cNvPr id="3" name="Object 2"/>
          <p:cNvGraphicFramePr>
            <a:graphicFrameLocks noChangeAspect="1"/>
          </p:cNvGraphicFramePr>
          <p:nvPr>
            <p:extLst/>
          </p:nvPr>
        </p:nvGraphicFramePr>
        <p:xfrm>
          <a:off x="166107" y="0"/>
          <a:ext cx="6067426" cy="3464529"/>
        </p:xfrm>
        <a:graphic>
          <a:graphicData uri="http://schemas.openxmlformats.org/presentationml/2006/ole">
            <mc:AlternateContent xmlns:mc="http://schemas.openxmlformats.org/markup-compatibility/2006">
              <mc:Choice xmlns:v="urn:schemas-microsoft-com:vml" Requires="v">
                <p:oleObj spid="_x0000_s6189" name="Worksheet" r:id="rId6" imgW="4817519" imgH="2750859" progId="Excel.Sheet.12">
                  <p:embed/>
                </p:oleObj>
              </mc:Choice>
              <mc:Fallback>
                <p:oleObj name="Worksheet" r:id="rId6" imgW="4817519" imgH="2750859" progId="Excel.Sheet.12">
                  <p:embed/>
                  <p:pic>
                    <p:nvPicPr>
                      <p:cNvPr id="0" name=""/>
                      <p:cNvPicPr/>
                      <p:nvPr/>
                    </p:nvPicPr>
                    <p:blipFill>
                      <a:blip r:embed="rId7"/>
                      <a:stretch>
                        <a:fillRect/>
                      </a:stretch>
                    </p:blipFill>
                    <p:spPr>
                      <a:xfrm>
                        <a:off x="166107" y="0"/>
                        <a:ext cx="6067426" cy="3464529"/>
                      </a:xfrm>
                      <a:prstGeom prst="rect">
                        <a:avLst/>
                      </a:prstGeom>
                    </p:spPr>
                  </p:pic>
                </p:oleObj>
              </mc:Fallback>
            </mc:AlternateContent>
          </a:graphicData>
        </a:graphic>
      </p:graphicFrame>
      <p:sp>
        <p:nvSpPr>
          <p:cNvPr id="5" name="TextBox 4"/>
          <p:cNvSpPr txBox="1"/>
          <p:nvPr/>
        </p:nvSpPr>
        <p:spPr>
          <a:xfrm>
            <a:off x="6523463" y="1125338"/>
            <a:ext cx="700833" cy="369332"/>
          </a:xfrm>
          <a:prstGeom prst="rect">
            <a:avLst/>
          </a:prstGeom>
          <a:noFill/>
        </p:spPr>
        <p:txBody>
          <a:bodyPr wrap="none" rtlCol="0">
            <a:spAutoFit/>
          </a:bodyPr>
          <a:lstStyle/>
          <a:p>
            <a:r>
              <a:rPr lang="en-GB" dirty="0" smtClean="0"/>
              <a:t>100%</a:t>
            </a:r>
            <a:endParaRPr lang="en-GB" dirty="0"/>
          </a:p>
        </p:txBody>
      </p:sp>
      <p:cxnSp>
        <p:nvCxnSpPr>
          <p:cNvPr id="7" name="Straight Connector 6"/>
          <p:cNvCxnSpPr/>
          <p:nvPr/>
        </p:nvCxnSpPr>
        <p:spPr>
          <a:xfrm flipH="1">
            <a:off x="713678" y="1310004"/>
            <a:ext cx="56090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527238" y="4022724"/>
            <a:ext cx="56090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163911" y="3838058"/>
            <a:ext cx="700833" cy="369332"/>
          </a:xfrm>
          <a:prstGeom prst="rect">
            <a:avLst/>
          </a:prstGeom>
          <a:noFill/>
        </p:spPr>
        <p:txBody>
          <a:bodyPr wrap="none" rtlCol="0">
            <a:spAutoFit/>
          </a:bodyPr>
          <a:lstStyle/>
          <a:p>
            <a:r>
              <a:rPr lang="en-GB" dirty="0" smtClean="0"/>
              <a:t>100%</a:t>
            </a:r>
            <a:endParaRPr lang="en-GB" dirty="0"/>
          </a:p>
        </p:txBody>
      </p:sp>
      <p:sp>
        <p:nvSpPr>
          <p:cNvPr id="10" name="TextBox 9"/>
          <p:cNvSpPr txBox="1"/>
          <p:nvPr/>
        </p:nvSpPr>
        <p:spPr>
          <a:xfrm>
            <a:off x="463797" y="6522290"/>
            <a:ext cx="5241073" cy="276999"/>
          </a:xfrm>
          <a:prstGeom prst="rect">
            <a:avLst/>
          </a:prstGeom>
          <a:noFill/>
        </p:spPr>
        <p:txBody>
          <a:bodyPr wrap="square" rtlCol="0">
            <a:spAutoFit/>
          </a:bodyPr>
          <a:lstStyle/>
          <a:p>
            <a:r>
              <a:rPr lang="en-GB" sz="1200" dirty="0" smtClean="0"/>
              <a:t>From: DEFRA Agriculture </a:t>
            </a:r>
            <a:r>
              <a:rPr lang="en-GB" sz="1200" dirty="0"/>
              <a:t>in the United Kingdom data </a:t>
            </a:r>
            <a:r>
              <a:rPr lang="en-GB" sz="1200" dirty="0" smtClean="0"/>
              <a:t>sets, July 2022</a:t>
            </a:r>
            <a:endParaRPr lang="en-GB" sz="1200" dirty="0"/>
          </a:p>
        </p:txBody>
      </p:sp>
    </p:spTree>
    <p:extLst>
      <p:ext uri="{BB962C8B-B14F-4D97-AF65-F5344CB8AC3E}">
        <p14:creationId xmlns:p14="http://schemas.microsoft.com/office/powerpoint/2010/main" val="4002179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agricultural land use </a:t>
            </a:r>
            <a:endParaRPr lang="en-GB" dirty="0"/>
          </a:p>
        </p:txBody>
      </p:sp>
      <p:graphicFrame>
        <p:nvGraphicFramePr>
          <p:cNvPr id="4" name="Object 3"/>
          <p:cNvGraphicFramePr>
            <a:graphicFrameLocks noChangeAspect="1"/>
          </p:cNvGraphicFramePr>
          <p:nvPr>
            <p:extLst/>
          </p:nvPr>
        </p:nvGraphicFramePr>
        <p:xfrm>
          <a:off x="564158" y="986590"/>
          <a:ext cx="8015684" cy="4995746"/>
        </p:xfrm>
        <a:graphic>
          <a:graphicData uri="http://schemas.openxmlformats.org/presentationml/2006/ole">
            <mc:AlternateContent xmlns:mc="http://schemas.openxmlformats.org/markup-compatibility/2006">
              <mc:Choice xmlns:v="urn:schemas-microsoft-com:vml" Requires="v">
                <p:oleObj spid="_x0000_s7190" name="Worksheet" r:id="rId4" imgW="5545854" imgH="3456484" progId="Excel.Sheet.12">
                  <p:embed/>
                </p:oleObj>
              </mc:Choice>
              <mc:Fallback>
                <p:oleObj name="Worksheet" r:id="rId4" imgW="5545854" imgH="3456484" progId="Excel.Sheet.12">
                  <p:embed/>
                  <p:pic>
                    <p:nvPicPr>
                      <p:cNvPr id="0" name=""/>
                      <p:cNvPicPr/>
                      <p:nvPr/>
                    </p:nvPicPr>
                    <p:blipFill>
                      <a:blip r:embed="rId5"/>
                      <a:stretch>
                        <a:fillRect/>
                      </a:stretch>
                    </p:blipFill>
                    <p:spPr>
                      <a:xfrm>
                        <a:off x="564158" y="986590"/>
                        <a:ext cx="8015684" cy="4995746"/>
                      </a:xfrm>
                      <a:prstGeom prst="rect">
                        <a:avLst/>
                      </a:prstGeom>
                    </p:spPr>
                  </p:pic>
                </p:oleObj>
              </mc:Fallback>
            </mc:AlternateContent>
          </a:graphicData>
        </a:graphic>
      </p:graphicFrame>
      <p:sp>
        <p:nvSpPr>
          <p:cNvPr id="5" name="TextBox 4"/>
          <p:cNvSpPr txBox="1"/>
          <p:nvPr/>
        </p:nvSpPr>
        <p:spPr>
          <a:xfrm>
            <a:off x="564158" y="5674559"/>
            <a:ext cx="5241073" cy="307777"/>
          </a:xfrm>
          <a:prstGeom prst="rect">
            <a:avLst/>
          </a:prstGeom>
          <a:noFill/>
        </p:spPr>
        <p:txBody>
          <a:bodyPr wrap="square" rtlCol="0">
            <a:spAutoFit/>
          </a:bodyPr>
          <a:lstStyle/>
          <a:p>
            <a:r>
              <a:rPr lang="en-GB" sz="1400" dirty="0" smtClean="0"/>
              <a:t>From: DEFRA Agriculture </a:t>
            </a:r>
            <a:r>
              <a:rPr lang="en-GB" sz="1400" dirty="0"/>
              <a:t>in the United Kingdom data </a:t>
            </a:r>
            <a:r>
              <a:rPr lang="en-GB" sz="1400" dirty="0" smtClean="0"/>
              <a:t>sets, July 2022</a:t>
            </a:r>
            <a:endParaRPr lang="en-GB" sz="1400" dirty="0"/>
          </a:p>
        </p:txBody>
      </p:sp>
    </p:spTree>
    <p:extLst>
      <p:ext uri="{BB962C8B-B14F-4D97-AF65-F5344CB8AC3E}">
        <p14:creationId xmlns:p14="http://schemas.microsoft.com/office/powerpoint/2010/main" val="557078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20751" y="1307019"/>
            <a:ext cx="7594599" cy="4564839"/>
          </a:xfrm>
          <a:prstGeom prst="rect">
            <a:avLst/>
          </a:prstGeom>
        </p:spPr>
      </p:pic>
      <p:sp>
        <p:nvSpPr>
          <p:cNvPr id="2" name="Title 1"/>
          <p:cNvSpPr>
            <a:spLocks noGrp="1"/>
          </p:cNvSpPr>
          <p:nvPr>
            <p:ph type="title"/>
          </p:nvPr>
        </p:nvSpPr>
        <p:spPr/>
        <p:txBody>
          <a:bodyPr>
            <a:normAutofit/>
          </a:bodyPr>
          <a:lstStyle/>
          <a:p>
            <a:r>
              <a:rPr lang="en-GB" sz="2800" dirty="0" smtClean="0"/>
              <a:t>Use of crops – human and animal use compared</a:t>
            </a:r>
            <a:endParaRPr lang="en-GB" sz="2800" dirty="0"/>
          </a:p>
        </p:txBody>
      </p:sp>
      <p:sp>
        <p:nvSpPr>
          <p:cNvPr id="5" name="Rectangle 4"/>
          <p:cNvSpPr/>
          <p:nvPr/>
        </p:nvSpPr>
        <p:spPr>
          <a:xfrm>
            <a:off x="2186566" y="2362994"/>
            <a:ext cx="355059" cy="315745"/>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714567" y="1994017"/>
            <a:ext cx="1314655" cy="338554"/>
          </a:xfrm>
          <a:prstGeom prst="rect">
            <a:avLst/>
          </a:prstGeom>
          <a:noFill/>
        </p:spPr>
        <p:txBody>
          <a:bodyPr wrap="none" rtlCol="0">
            <a:spAutoFit/>
          </a:bodyPr>
          <a:lstStyle/>
          <a:p>
            <a:r>
              <a:rPr lang="en-GB" sz="1600" dirty="0" smtClean="0"/>
              <a:t>From imports</a:t>
            </a:r>
            <a:endParaRPr lang="en-GB" sz="1600" dirty="0"/>
          </a:p>
        </p:txBody>
      </p:sp>
      <p:sp>
        <p:nvSpPr>
          <p:cNvPr id="7" name="TextBox 6"/>
          <p:cNvSpPr txBox="1"/>
          <p:nvPr/>
        </p:nvSpPr>
        <p:spPr>
          <a:xfrm>
            <a:off x="486100" y="6136332"/>
            <a:ext cx="5241073" cy="307777"/>
          </a:xfrm>
          <a:prstGeom prst="rect">
            <a:avLst/>
          </a:prstGeom>
          <a:noFill/>
        </p:spPr>
        <p:txBody>
          <a:bodyPr wrap="square" rtlCol="0">
            <a:spAutoFit/>
          </a:bodyPr>
          <a:lstStyle/>
          <a:p>
            <a:r>
              <a:rPr lang="en-GB" sz="1400" dirty="0" smtClean="0"/>
              <a:t>From: DEFRA Agriculture </a:t>
            </a:r>
            <a:r>
              <a:rPr lang="en-GB" sz="1400" dirty="0"/>
              <a:t>in the United Kingdom data </a:t>
            </a:r>
            <a:r>
              <a:rPr lang="en-GB" sz="1400" dirty="0" smtClean="0"/>
              <a:t>sets, July 2022</a:t>
            </a:r>
            <a:endParaRPr lang="en-GB" sz="1400" dirty="0"/>
          </a:p>
        </p:txBody>
      </p:sp>
      <p:sp>
        <p:nvSpPr>
          <p:cNvPr id="14" name="TextBox 13"/>
          <p:cNvSpPr txBox="1"/>
          <p:nvPr/>
        </p:nvSpPr>
        <p:spPr>
          <a:xfrm>
            <a:off x="2675106" y="2207941"/>
            <a:ext cx="184731" cy="369332"/>
          </a:xfrm>
          <a:prstGeom prst="rect">
            <a:avLst/>
          </a:prstGeom>
          <a:noFill/>
        </p:spPr>
        <p:txBody>
          <a:bodyPr wrap="none" rtlCol="0">
            <a:spAutoFit/>
          </a:bodyPr>
          <a:lstStyle/>
          <a:p>
            <a:endParaRPr lang="en-GB"/>
          </a:p>
        </p:txBody>
      </p:sp>
      <p:sp>
        <p:nvSpPr>
          <p:cNvPr id="15" name="TextBox 14"/>
          <p:cNvSpPr txBox="1"/>
          <p:nvPr/>
        </p:nvSpPr>
        <p:spPr>
          <a:xfrm>
            <a:off x="2977375" y="2207941"/>
            <a:ext cx="184731" cy="369332"/>
          </a:xfrm>
          <a:prstGeom prst="rect">
            <a:avLst/>
          </a:prstGeom>
          <a:noFill/>
        </p:spPr>
        <p:txBody>
          <a:bodyPr wrap="none" rtlCol="0">
            <a:spAutoFit/>
          </a:bodyPr>
          <a:lstStyle/>
          <a:p>
            <a:endParaRPr lang="en-GB"/>
          </a:p>
        </p:txBody>
      </p:sp>
      <p:sp>
        <p:nvSpPr>
          <p:cNvPr id="12" name="Rectangle 11"/>
          <p:cNvSpPr/>
          <p:nvPr/>
        </p:nvSpPr>
        <p:spPr>
          <a:xfrm>
            <a:off x="2649538" y="2352163"/>
            <a:ext cx="360390" cy="27062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p:nvPr/>
        </p:nvCxnSpPr>
        <p:spPr>
          <a:xfrm flipH="1">
            <a:off x="2364095" y="2162430"/>
            <a:ext cx="1350472" cy="3539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1"/>
          </p:cNvCxnSpPr>
          <p:nvPr/>
        </p:nvCxnSpPr>
        <p:spPr>
          <a:xfrm flipH="1">
            <a:off x="2792955" y="2163294"/>
            <a:ext cx="921612" cy="3530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03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37073" t="14986" r="18049" b="12168"/>
          <a:stretch/>
        </p:blipFill>
        <p:spPr>
          <a:xfrm>
            <a:off x="1343722" y="284063"/>
            <a:ext cx="6997389" cy="6388919"/>
          </a:xfrm>
          <a:prstGeom prst="rect">
            <a:avLst/>
          </a:prstGeom>
        </p:spPr>
      </p:pic>
    </p:spTree>
    <p:extLst>
      <p:ext uri="{BB962C8B-B14F-4D97-AF65-F5344CB8AC3E}">
        <p14:creationId xmlns:p14="http://schemas.microsoft.com/office/powerpoint/2010/main" val="1148105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British livestock feed use – from NFU</a:t>
            </a:r>
            <a:endParaRPr lang="en-GB" dirty="0"/>
          </a:p>
        </p:txBody>
      </p:sp>
      <p:pic>
        <p:nvPicPr>
          <p:cNvPr id="5" name="Picture 4"/>
          <p:cNvPicPr>
            <a:picLocks noChangeAspect="1"/>
          </p:cNvPicPr>
          <p:nvPr/>
        </p:nvPicPr>
        <p:blipFill>
          <a:blip r:embed="rId3"/>
          <a:stretch>
            <a:fillRect/>
          </a:stretch>
        </p:blipFill>
        <p:spPr>
          <a:xfrm>
            <a:off x="1333500" y="1814512"/>
            <a:ext cx="6477000" cy="3228975"/>
          </a:xfrm>
          <a:prstGeom prst="rect">
            <a:avLst/>
          </a:prstGeom>
        </p:spPr>
      </p:pic>
    </p:spTree>
    <p:extLst>
      <p:ext uri="{BB962C8B-B14F-4D97-AF65-F5344CB8AC3E}">
        <p14:creationId xmlns:p14="http://schemas.microsoft.com/office/powerpoint/2010/main" val="953286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2800" dirty="0" smtClean="0"/>
              <a:t>Reasons for animal consumption of arable crops</a:t>
            </a:r>
            <a:endParaRPr lang="en-GB" sz="2800" dirty="0"/>
          </a:p>
        </p:txBody>
      </p:sp>
      <p:sp>
        <p:nvSpPr>
          <p:cNvPr id="4" name="Content Placeholder 3"/>
          <p:cNvSpPr>
            <a:spLocks noGrp="1"/>
          </p:cNvSpPr>
          <p:nvPr>
            <p:ph idx="1"/>
          </p:nvPr>
        </p:nvSpPr>
        <p:spPr>
          <a:xfrm>
            <a:off x="628650" y="1335601"/>
            <a:ext cx="7886700" cy="4351338"/>
          </a:xfrm>
        </p:spPr>
        <p:txBody>
          <a:bodyPr/>
          <a:lstStyle/>
          <a:p>
            <a:r>
              <a:rPr lang="en-GB" dirty="0" smtClean="0"/>
              <a:t>Current human consumption needs met</a:t>
            </a:r>
          </a:p>
          <a:p>
            <a:r>
              <a:rPr lang="en-GB" dirty="0" smtClean="0"/>
              <a:t>Need for ‘break crops’ – </a:t>
            </a:r>
            <a:r>
              <a:rPr lang="en-GB" dirty="0" err="1" smtClean="0"/>
              <a:t>eg</a:t>
            </a:r>
            <a:r>
              <a:rPr lang="en-GB" dirty="0" smtClean="0"/>
              <a:t> oilseed rape, field beans, temporary pasture</a:t>
            </a:r>
          </a:p>
          <a:p>
            <a:r>
              <a:rPr lang="en-GB" dirty="0" smtClean="0"/>
              <a:t>Grains rejected for human consumption (</a:t>
            </a:r>
            <a:r>
              <a:rPr lang="en-GB" dirty="0" err="1" smtClean="0"/>
              <a:t>eg</a:t>
            </a:r>
            <a:r>
              <a:rPr lang="en-GB" dirty="0" smtClean="0"/>
              <a:t> inadequate protein)</a:t>
            </a:r>
          </a:p>
          <a:p>
            <a:r>
              <a:rPr lang="en-GB" dirty="0" smtClean="0"/>
              <a:t>Prohibition of using food waste and scraps for pig feed following ‘serious biosecurity breaches and human health hazards </a:t>
            </a:r>
            <a:r>
              <a:rPr lang="en-GB" dirty="0" err="1" smtClean="0"/>
              <a:t>inc</a:t>
            </a:r>
            <a:r>
              <a:rPr lang="en-GB" dirty="0" smtClean="0"/>
              <a:t> BSE’</a:t>
            </a:r>
          </a:p>
          <a:p>
            <a:r>
              <a:rPr lang="en-GB" dirty="0" smtClean="0"/>
              <a:t>Fast-maturing </a:t>
            </a:r>
            <a:r>
              <a:rPr lang="en-GB" dirty="0"/>
              <a:t>breeds </a:t>
            </a:r>
            <a:r>
              <a:rPr lang="en-GB" dirty="0" smtClean="0"/>
              <a:t>favoured by intensive farming practices require high-protein diet</a:t>
            </a:r>
            <a:endParaRPr lang="en-GB" dirty="0"/>
          </a:p>
        </p:txBody>
      </p:sp>
    </p:spTree>
    <p:extLst>
      <p:ext uri="{BB962C8B-B14F-4D97-AF65-F5344CB8AC3E}">
        <p14:creationId xmlns:p14="http://schemas.microsoft.com/office/powerpoint/2010/main" val="205018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2573</TotalTime>
  <Words>1834</Words>
  <Application>Microsoft Office PowerPoint</Application>
  <PresentationFormat>On-screen Show (4:3)</PresentationFormat>
  <Paragraphs>330</Paragraphs>
  <Slides>27</Slides>
  <Notes>17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Arial</vt:lpstr>
      <vt:lpstr>Baskerville</vt:lpstr>
      <vt:lpstr>Calibri</vt:lpstr>
      <vt:lpstr>Times New Roman</vt:lpstr>
      <vt:lpstr>Wingdings</vt:lpstr>
      <vt:lpstr>Office Theme</vt:lpstr>
      <vt:lpstr>Worksheet</vt:lpstr>
      <vt:lpstr>U3A Sustainable Energy Group</vt:lpstr>
      <vt:lpstr>Sources</vt:lpstr>
      <vt:lpstr>UK annual consumption (millions of tons)</vt:lpstr>
      <vt:lpstr>PowerPoint Presentation</vt:lpstr>
      <vt:lpstr>UK agricultural land use </vt:lpstr>
      <vt:lpstr>Use of crops – human and animal use compared</vt:lpstr>
      <vt:lpstr>PowerPoint Presentation</vt:lpstr>
      <vt:lpstr>British livestock feed use – from NFU</vt:lpstr>
      <vt:lpstr>Reasons for animal consumption of arable crops</vt:lpstr>
      <vt:lpstr>Sources of beef consumed in UK</vt:lpstr>
      <vt:lpstr>UK Meat Consumption</vt:lpstr>
      <vt:lpstr>UK livestock - trends</vt:lpstr>
      <vt:lpstr>WWF report recommendations</vt:lpstr>
      <vt:lpstr>WWF report recommendations</vt:lpstr>
      <vt:lpstr>Further points from WWF report</vt:lpstr>
      <vt:lpstr>GHG contributions per 100 grams of protein </vt:lpstr>
      <vt:lpstr>Agricultural greenhouse gas emissions – short-lived and long-lived gases</vt:lpstr>
      <vt:lpstr>The issue of methane emissions : Cyclical nature of ruminant emissions</vt:lpstr>
      <vt:lpstr>Comparing CH4 and CO2</vt:lpstr>
      <vt:lpstr>Agricultural greenhouse gas emissions – short-lived and long-lived gases</vt:lpstr>
      <vt:lpstr>Agricultural greenhouse gas emissions – short-lived and long-lived gases</vt:lpstr>
      <vt:lpstr>Livestock trends and global temperature impact </vt:lpstr>
      <vt:lpstr>Implications</vt:lpstr>
      <vt:lpstr>What should I do?….</vt:lpstr>
      <vt:lpstr>Letters re Methane and Climate Change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dc:creator>
  <cp:lastModifiedBy>Andrew</cp:lastModifiedBy>
  <cp:revision>142</cp:revision>
  <dcterms:created xsi:type="dcterms:W3CDTF">2022-02-21T12:55:22Z</dcterms:created>
  <dcterms:modified xsi:type="dcterms:W3CDTF">2023-09-11T16:55:09Z</dcterms:modified>
</cp:coreProperties>
</file>